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Playfair Display Bold" panose="020B0604020202020204" charset="0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Playfair Display" panose="020B0604020202020204" charset="0"/>
      <p:regular r:id="rId19"/>
    </p:embeddedFont>
    <p:embeddedFont>
      <p:font typeface="Raleway" panose="020B0604020202020204" charset="0"/>
      <p:regular r:id="rId20"/>
    </p:embeddedFont>
    <p:embeddedFont>
      <p:font typeface="Playfair Display Italics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svg"/><Relationship Id="rId7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8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10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5.png"/><Relationship Id="rId3" Type="http://schemas.openxmlformats.org/officeDocument/2006/relationships/image" Target="../media/image12.png"/><Relationship Id="rId7" Type="http://schemas.openxmlformats.org/officeDocument/2006/relationships/image" Target="../media/image16.svg"/><Relationship Id="rId12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3.jpeg"/><Relationship Id="rId5" Type="http://schemas.openxmlformats.org/officeDocument/2006/relationships/image" Target="../media/image14.svg"/><Relationship Id="rId10" Type="http://schemas.openxmlformats.org/officeDocument/2006/relationships/image" Target="../media/image2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0.svg"/><Relationship Id="rId7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.jpe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4.png"/><Relationship Id="rId5" Type="http://schemas.openxmlformats.org/officeDocument/2006/relationships/image" Target="../media/image19.png"/><Relationship Id="rId10" Type="http://schemas.openxmlformats.org/officeDocument/2006/relationships/image" Target="../media/image2.png"/><Relationship Id="rId4" Type="http://schemas.openxmlformats.org/officeDocument/2006/relationships/image" Target="../media/image23.svg"/><Relationship Id="rId9" Type="http://schemas.openxmlformats.org/officeDocument/2006/relationships/image" Target="../media/image21.png"/><Relationship Id="rId1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3.png"/><Relationship Id="rId7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4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6.png"/><Relationship Id="rId7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358621" y="-335158"/>
            <a:ext cx="3911039" cy="10957317"/>
          </a:xfrm>
          <a:prstGeom prst="rect">
            <a:avLst/>
          </a:prstGeom>
          <a:solidFill>
            <a:srgbClr val="BEA8A7">
              <a:alpha val="19608"/>
            </a:srgbClr>
          </a:solidFill>
        </p:spPr>
      </p:sp>
      <p:grpSp>
        <p:nvGrpSpPr>
          <p:cNvPr id="3" name="Group 3"/>
          <p:cNvGrpSpPr/>
          <p:nvPr/>
        </p:nvGrpSpPr>
        <p:grpSpPr>
          <a:xfrm>
            <a:off x="534566" y="1553607"/>
            <a:ext cx="11718322" cy="3589893"/>
            <a:chOff x="0" y="0"/>
            <a:chExt cx="15624429" cy="4786524"/>
          </a:xfrm>
        </p:grpSpPr>
        <p:sp>
          <p:nvSpPr>
            <p:cNvPr id="4" name="AutoShape 4"/>
            <p:cNvSpPr/>
            <p:nvPr/>
          </p:nvSpPr>
          <p:spPr>
            <a:xfrm>
              <a:off x="709448" y="4739740"/>
              <a:ext cx="14914982" cy="46784"/>
            </a:xfrm>
            <a:prstGeom prst="rect">
              <a:avLst/>
            </a:prstGeom>
            <a:solidFill>
              <a:srgbClr val="302E2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09448" y="2396225"/>
              <a:ext cx="14912289" cy="19887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818"/>
                </a:lnSpc>
              </a:pPr>
              <a:r>
                <a:rPr lang="en-US" sz="10818" spc="216">
                  <a:solidFill>
                    <a:srgbClr val="302E2C"/>
                  </a:solidFill>
                  <a:latin typeface="Playfair Display"/>
                </a:rPr>
                <a:t>PATRÍCIA ÚTJA </a:t>
              </a: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0" y="0"/>
              <a:ext cx="883121" cy="913161"/>
              <a:chOff x="0" y="0"/>
              <a:chExt cx="628022" cy="64938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28022" cy="649385"/>
              </a:xfrm>
              <a:custGeom>
                <a:avLst/>
                <a:gdLst/>
                <a:ahLst/>
                <a:cxnLst/>
                <a:rect l="l" t="t" r="r" b="b"/>
                <a:pathLst>
                  <a:path w="628022" h="649385">
                    <a:moveTo>
                      <a:pt x="464192" y="0"/>
                    </a:moveTo>
                    <a:lnTo>
                      <a:pt x="0" y="0"/>
                    </a:lnTo>
                    <a:lnTo>
                      <a:pt x="0" y="649385"/>
                    </a:lnTo>
                    <a:lnTo>
                      <a:pt x="76200" y="649385"/>
                    </a:lnTo>
                    <a:lnTo>
                      <a:pt x="76200" y="76200"/>
                    </a:lnTo>
                    <a:lnTo>
                      <a:pt x="628022" y="76200"/>
                    </a:lnTo>
                    <a:lnTo>
                      <a:pt x="628022" y="0"/>
                    </a:lnTo>
                    <a:close/>
                  </a:path>
                </a:pathLst>
              </a:custGeom>
              <a:solidFill>
                <a:srgbClr val="302E2C"/>
              </a:solidFill>
            </p:spPr>
          </p:sp>
        </p:grp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252888" y="1028700"/>
            <a:ext cx="4452214" cy="82296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5292" y="532435"/>
            <a:ext cx="2524940" cy="72490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34566" y="9258300"/>
            <a:ext cx="494134" cy="7538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245765" y="9392499"/>
            <a:ext cx="895912" cy="61967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358743" y="9185951"/>
            <a:ext cx="1151688" cy="898570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68800" y="242248"/>
            <a:ext cx="792181" cy="88862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5391867"/>
            <a:ext cx="16230600" cy="50800"/>
          </a:xfrm>
          <a:prstGeom prst="rect">
            <a:avLst/>
          </a:prstGeom>
          <a:solidFill>
            <a:srgbClr val="302E2C"/>
          </a:solidFill>
        </p:spPr>
      </p:sp>
      <p:grpSp>
        <p:nvGrpSpPr>
          <p:cNvPr id="3" name="Group 3"/>
          <p:cNvGrpSpPr/>
          <p:nvPr/>
        </p:nvGrpSpPr>
        <p:grpSpPr>
          <a:xfrm>
            <a:off x="1028700" y="1484495"/>
            <a:ext cx="881602" cy="911590"/>
            <a:chOff x="0" y="0"/>
            <a:chExt cx="628022" cy="64938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28022" cy="649385"/>
            </a:xfrm>
            <a:custGeom>
              <a:avLst/>
              <a:gdLst/>
              <a:ahLst/>
              <a:cxnLst/>
              <a:rect l="l" t="t" r="r" b="b"/>
              <a:pathLst>
                <a:path w="628022" h="649385">
                  <a:moveTo>
                    <a:pt x="464192" y="0"/>
                  </a:moveTo>
                  <a:lnTo>
                    <a:pt x="0" y="0"/>
                  </a:lnTo>
                  <a:lnTo>
                    <a:pt x="0" y="649385"/>
                  </a:lnTo>
                  <a:lnTo>
                    <a:pt x="76200" y="649385"/>
                  </a:lnTo>
                  <a:lnTo>
                    <a:pt x="76200" y="76200"/>
                  </a:lnTo>
                  <a:lnTo>
                    <a:pt x="628022" y="76200"/>
                  </a:lnTo>
                  <a:lnTo>
                    <a:pt x="628022" y="0"/>
                  </a:lnTo>
                  <a:close/>
                </a:path>
              </a:pathLst>
            </a:custGeom>
            <a:solidFill>
              <a:srgbClr val="302E2C"/>
            </a:solidFill>
          </p:spPr>
        </p:sp>
      </p:grpSp>
      <p:grpSp>
        <p:nvGrpSpPr>
          <p:cNvPr id="5" name="Group 5"/>
          <p:cNvGrpSpPr/>
          <p:nvPr/>
        </p:nvGrpSpPr>
        <p:grpSpPr>
          <a:xfrm rot="-10800000">
            <a:off x="15717401" y="8346710"/>
            <a:ext cx="881602" cy="911590"/>
            <a:chOff x="0" y="0"/>
            <a:chExt cx="628022" cy="64938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28022" cy="649385"/>
            </a:xfrm>
            <a:custGeom>
              <a:avLst/>
              <a:gdLst/>
              <a:ahLst/>
              <a:cxnLst/>
              <a:rect l="l" t="t" r="r" b="b"/>
              <a:pathLst>
                <a:path w="628022" h="649385">
                  <a:moveTo>
                    <a:pt x="464192" y="0"/>
                  </a:moveTo>
                  <a:lnTo>
                    <a:pt x="0" y="0"/>
                  </a:lnTo>
                  <a:lnTo>
                    <a:pt x="0" y="649385"/>
                  </a:lnTo>
                  <a:lnTo>
                    <a:pt x="76200" y="649385"/>
                  </a:lnTo>
                  <a:lnTo>
                    <a:pt x="76200" y="76200"/>
                  </a:lnTo>
                  <a:lnTo>
                    <a:pt x="628022" y="76200"/>
                  </a:lnTo>
                  <a:lnTo>
                    <a:pt x="628022" y="0"/>
                  </a:lnTo>
                  <a:close/>
                </a:path>
              </a:pathLst>
            </a:custGeom>
            <a:solidFill>
              <a:srgbClr val="302E2C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25562" y="1484495"/>
            <a:ext cx="3744468" cy="82296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6895" y="256558"/>
            <a:ext cx="2586535" cy="74258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821004" y="9258300"/>
            <a:ext cx="1143523" cy="89219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811385" y="9159414"/>
            <a:ext cx="1289926" cy="89219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80643" y="9192376"/>
            <a:ext cx="541592" cy="826275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341048" y="3803930"/>
            <a:ext cx="16230600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000000"/>
                </a:solidFill>
                <a:latin typeface="Playfair Display"/>
              </a:rPr>
              <a:t>Utókövetés</a:t>
            </a: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27931" y="256558"/>
            <a:ext cx="1008942" cy="113628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7543800" cy="10744200"/>
          </a:xfrm>
          <a:prstGeom prst="rect">
            <a:avLst/>
          </a:prstGeom>
          <a:solidFill>
            <a:srgbClr val="BEA8A7">
              <a:alpha val="19608"/>
            </a:srgbClr>
          </a:solidFill>
        </p:spPr>
      </p:sp>
      <p:grpSp>
        <p:nvGrpSpPr>
          <p:cNvPr id="3" name="Group 3"/>
          <p:cNvGrpSpPr/>
          <p:nvPr/>
        </p:nvGrpSpPr>
        <p:grpSpPr>
          <a:xfrm>
            <a:off x="587899" y="2852347"/>
            <a:ext cx="881602" cy="911590"/>
            <a:chOff x="0" y="0"/>
            <a:chExt cx="628022" cy="64938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28022" cy="649385"/>
            </a:xfrm>
            <a:custGeom>
              <a:avLst/>
              <a:gdLst/>
              <a:ahLst/>
              <a:cxnLst/>
              <a:rect l="l" t="t" r="r" b="b"/>
              <a:pathLst>
                <a:path w="628022" h="649385">
                  <a:moveTo>
                    <a:pt x="464192" y="0"/>
                  </a:moveTo>
                  <a:lnTo>
                    <a:pt x="0" y="0"/>
                  </a:lnTo>
                  <a:lnTo>
                    <a:pt x="0" y="649385"/>
                  </a:lnTo>
                  <a:lnTo>
                    <a:pt x="76200" y="649385"/>
                  </a:lnTo>
                  <a:lnTo>
                    <a:pt x="76200" y="76200"/>
                  </a:lnTo>
                  <a:lnTo>
                    <a:pt x="628022" y="76200"/>
                  </a:lnTo>
                  <a:lnTo>
                    <a:pt x="628022" y="0"/>
                  </a:lnTo>
                  <a:close/>
                </a:path>
              </a:pathLst>
            </a:custGeom>
            <a:solidFill>
              <a:srgbClr val="302E2C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468497" y="4523228"/>
            <a:ext cx="4987449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en-US" sz="8000" spc="80">
                <a:solidFill>
                  <a:srgbClr val="302E2C"/>
                </a:solidFill>
                <a:latin typeface="Playfair Display"/>
              </a:rPr>
              <a:t>Összegzés</a:t>
            </a:r>
          </a:p>
        </p:txBody>
      </p:sp>
      <p:sp>
        <p:nvSpPr>
          <p:cNvPr id="6" name="AutoShape 6"/>
          <p:cNvSpPr/>
          <p:nvPr/>
        </p:nvSpPr>
        <p:spPr>
          <a:xfrm>
            <a:off x="380643" y="5732776"/>
            <a:ext cx="7163157" cy="9652"/>
          </a:xfrm>
          <a:prstGeom prst="rect">
            <a:avLst/>
          </a:prstGeom>
          <a:solidFill>
            <a:srgbClr val="302E2C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36895" y="286114"/>
            <a:ext cx="2586535" cy="74258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847" y="9192376"/>
            <a:ext cx="541592" cy="8262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166422" y="9267996"/>
            <a:ext cx="1289926" cy="89219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687539" y="9126452"/>
            <a:ext cx="1143523" cy="89219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144000" y="639754"/>
            <a:ext cx="7802952" cy="3657634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8092462" y="5894567"/>
            <a:ext cx="9738599" cy="2784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6" lvl="1" indent="-431798" algn="just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302E2C"/>
                </a:solidFill>
                <a:latin typeface="Playfair Display"/>
              </a:rPr>
              <a:t>diszfunkcionális család</a:t>
            </a:r>
          </a:p>
          <a:p>
            <a:pPr marL="863596" lvl="1" indent="-431798" algn="just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302E2C"/>
                </a:solidFill>
                <a:latin typeface="Playfair Display"/>
              </a:rPr>
              <a:t>szeretett személy elvesztése, elmaradt gyászmunka</a:t>
            </a:r>
          </a:p>
          <a:p>
            <a:pPr marL="863596" lvl="1" indent="-431798" algn="just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302E2C"/>
                </a:solidFill>
                <a:latin typeface="Playfair Display"/>
              </a:rPr>
              <a:t>kortárscsoport öngyógyítás</a:t>
            </a: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21200" y="286114"/>
            <a:ext cx="923832" cy="104043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144000" y="0"/>
            <a:ext cx="9144000" cy="10744200"/>
          </a:xfrm>
          <a:prstGeom prst="rect">
            <a:avLst/>
          </a:prstGeom>
          <a:solidFill>
            <a:srgbClr val="BEA8A7">
              <a:alpha val="19608"/>
            </a:srgbClr>
          </a:solidFill>
        </p:spPr>
      </p:sp>
      <p:grpSp>
        <p:nvGrpSpPr>
          <p:cNvPr id="3" name="Group 3"/>
          <p:cNvGrpSpPr/>
          <p:nvPr/>
        </p:nvGrpSpPr>
        <p:grpSpPr>
          <a:xfrm>
            <a:off x="2735673" y="5057351"/>
            <a:ext cx="11963400" cy="3289359"/>
            <a:chOff x="0" y="0"/>
            <a:chExt cx="15951200" cy="4385812"/>
          </a:xfrm>
        </p:grpSpPr>
        <p:sp>
          <p:nvSpPr>
            <p:cNvPr id="4" name="TextBox 4"/>
            <p:cNvSpPr txBox="1"/>
            <p:nvPr/>
          </p:nvSpPr>
          <p:spPr>
            <a:xfrm>
              <a:off x="0" y="2984155"/>
              <a:ext cx="11778077" cy="6883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60"/>
                </a:lnSpc>
              </a:pPr>
              <a:r>
                <a:rPr lang="en-US" sz="3200" spc="288">
                  <a:solidFill>
                    <a:srgbClr val="302E2C"/>
                  </a:solidFill>
                  <a:latin typeface="Raleway"/>
                </a:rPr>
                <a:t>E-mail-cím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3753563"/>
              <a:ext cx="11778077" cy="632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19"/>
                </a:lnSpc>
              </a:pPr>
              <a:r>
                <a:rPr lang="en-US" sz="2800" spc="140">
                  <a:solidFill>
                    <a:srgbClr val="302E2C"/>
                  </a:solidFill>
                  <a:latin typeface="Raleway"/>
                </a:rPr>
                <a:t>dencst@gmail.com</a:t>
              </a:r>
            </a:p>
          </p:txBody>
        </p:sp>
        <p:sp>
          <p:nvSpPr>
            <p:cNvPr id="6" name="AutoShape 6"/>
            <p:cNvSpPr/>
            <p:nvPr/>
          </p:nvSpPr>
          <p:spPr>
            <a:xfrm>
              <a:off x="0" y="0"/>
              <a:ext cx="15951200" cy="59267"/>
            </a:xfrm>
            <a:prstGeom prst="rect">
              <a:avLst/>
            </a:prstGeom>
            <a:solidFill>
              <a:srgbClr val="302E2C"/>
            </a:solidFill>
          </p:spPr>
        </p:sp>
      </p:grpSp>
      <p:grpSp>
        <p:nvGrpSpPr>
          <p:cNvPr id="7" name="Group 7"/>
          <p:cNvGrpSpPr/>
          <p:nvPr/>
        </p:nvGrpSpPr>
        <p:grpSpPr>
          <a:xfrm rot="-10800000">
            <a:off x="15316200" y="8346710"/>
            <a:ext cx="881602" cy="911590"/>
            <a:chOff x="0" y="0"/>
            <a:chExt cx="628022" cy="64938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28022" cy="649385"/>
            </a:xfrm>
            <a:custGeom>
              <a:avLst/>
              <a:gdLst/>
              <a:ahLst/>
              <a:cxnLst/>
              <a:rect l="l" t="t" r="r" b="b"/>
              <a:pathLst>
                <a:path w="628022" h="649385">
                  <a:moveTo>
                    <a:pt x="464192" y="0"/>
                  </a:moveTo>
                  <a:lnTo>
                    <a:pt x="0" y="0"/>
                  </a:lnTo>
                  <a:lnTo>
                    <a:pt x="0" y="649385"/>
                  </a:lnTo>
                  <a:lnTo>
                    <a:pt x="76200" y="649385"/>
                  </a:lnTo>
                  <a:lnTo>
                    <a:pt x="76200" y="76200"/>
                  </a:lnTo>
                  <a:lnTo>
                    <a:pt x="628022" y="76200"/>
                  </a:lnTo>
                  <a:lnTo>
                    <a:pt x="628022" y="0"/>
                  </a:lnTo>
                  <a:close/>
                </a:path>
              </a:pathLst>
            </a:custGeom>
            <a:solidFill>
              <a:srgbClr val="302E2C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9139" y="286114"/>
            <a:ext cx="2586535" cy="74258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499037" y="9258300"/>
            <a:ext cx="1289926" cy="89219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16432" y="9258300"/>
            <a:ext cx="541592" cy="82627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687539" y="9267996"/>
            <a:ext cx="1143523" cy="892199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780718" y="3490807"/>
            <a:ext cx="11873310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302E2C"/>
                </a:solidFill>
                <a:latin typeface="Playfair Display"/>
              </a:rPr>
              <a:t>Köszönöm a figyelmet!</a:t>
            </a:r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43523" y="157628"/>
            <a:ext cx="887539" cy="99955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371039" y="-300445"/>
            <a:ext cx="5589482" cy="10887890"/>
          </a:xfrm>
          <a:prstGeom prst="rect">
            <a:avLst/>
          </a:prstGeom>
          <a:solidFill>
            <a:srgbClr val="BEA8A7">
              <a:alpha val="19608"/>
            </a:srgbClr>
          </a:solidFill>
        </p:spPr>
      </p:sp>
      <p:grpSp>
        <p:nvGrpSpPr>
          <p:cNvPr id="3" name="Group 3"/>
          <p:cNvGrpSpPr/>
          <p:nvPr/>
        </p:nvGrpSpPr>
        <p:grpSpPr>
          <a:xfrm>
            <a:off x="1435040" y="1463834"/>
            <a:ext cx="8935999" cy="1560068"/>
            <a:chOff x="0" y="0"/>
            <a:chExt cx="11914665" cy="2080091"/>
          </a:xfrm>
        </p:grpSpPr>
        <p:sp>
          <p:nvSpPr>
            <p:cNvPr id="4" name="AutoShape 4"/>
            <p:cNvSpPr/>
            <p:nvPr/>
          </p:nvSpPr>
          <p:spPr>
            <a:xfrm>
              <a:off x="0" y="2019947"/>
              <a:ext cx="11914665" cy="60144"/>
            </a:xfrm>
            <a:prstGeom prst="rect">
              <a:avLst/>
            </a:prstGeom>
            <a:solidFill>
              <a:srgbClr val="302E2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758578" cy="15700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272"/>
                </a:lnSpc>
              </a:pPr>
              <a:r>
                <a:rPr lang="en-US" sz="7726" spc="77">
                  <a:solidFill>
                    <a:srgbClr val="302E2C"/>
                  </a:solidFill>
                  <a:latin typeface="Playfair Display"/>
                </a:rPr>
                <a:t>Áttekintés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 rot="-10800000">
            <a:off x="16377698" y="8034065"/>
            <a:ext cx="881602" cy="911590"/>
            <a:chOff x="0" y="0"/>
            <a:chExt cx="628022" cy="64938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28022" cy="649385"/>
            </a:xfrm>
            <a:custGeom>
              <a:avLst/>
              <a:gdLst/>
              <a:ahLst/>
              <a:cxnLst/>
              <a:rect l="l" t="t" r="r" b="b"/>
              <a:pathLst>
                <a:path w="628022" h="649385">
                  <a:moveTo>
                    <a:pt x="464192" y="0"/>
                  </a:moveTo>
                  <a:lnTo>
                    <a:pt x="0" y="0"/>
                  </a:lnTo>
                  <a:lnTo>
                    <a:pt x="0" y="649385"/>
                  </a:lnTo>
                  <a:lnTo>
                    <a:pt x="76200" y="649385"/>
                  </a:lnTo>
                  <a:lnTo>
                    <a:pt x="76200" y="76200"/>
                  </a:lnTo>
                  <a:lnTo>
                    <a:pt x="628022" y="76200"/>
                  </a:lnTo>
                  <a:lnTo>
                    <a:pt x="628022" y="0"/>
                  </a:lnTo>
                  <a:close/>
                </a:path>
              </a:pathLst>
            </a:custGeom>
            <a:solidFill>
              <a:srgbClr val="302E2C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96965" y="3297467"/>
            <a:ext cx="544616" cy="277511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334694" y="894525"/>
            <a:ext cx="3662172" cy="82296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4667" y="286114"/>
            <a:ext cx="2586535" cy="74258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54426" y="9326551"/>
            <a:ext cx="541592" cy="826275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2282966" y="3073778"/>
            <a:ext cx="3648724" cy="5973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1"/>
              </a:lnSpc>
            </a:pPr>
            <a:r>
              <a:rPr lang="en-US" sz="3390">
                <a:solidFill>
                  <a:srgbClr val="302E2C"/>
                </a:solidFill>
                <a:latin typeface="Playfair Display Bold"/>
              </a:rPr>
              <a:t>Előzmények</a:t>
            </a:r>
          </a:p>
          <a:p>
            <a:pPr>
              <a:lnSpc>
                <a:spcPts val="6001"/>
              </a:lnSpc>
            </a:pPr>
            <a:r>
              <a:rPr lang="en-US" sz="3390">
                <a:solidFill>
                  <a:srgbClr val="302E2C"/>
                </a:solidFill>
                <a:latin typeface="Playfair Display Bold"/>
              </a:rPr>
              <a:t>Kliens bemutatása</a:t>
            </a:r>
          </a:p>
          <a:p>
            <a:pPr>
              <a:lnSpc>
                <a:spcPts val="6001"/>
              </a:lnSpc>
            </a:pPr>
            <a:r>
              <a:rPr lang="en-US" sz="3390">
                <a:solidFill>
                  <a:srgbClr val="302E2C"/>
                </a:solidFill>
                <a:latin typeface="Playfair Display Bold"/>
              </a:rPr>
              <a:t>Célkitűzések</a:t>
            </a:r>
          </a:p>
          <a:p>
            <a:pPr>
              <a:lnSpc>
                <a:spcPts val="6001"/>
              </a:lnSpc>
            </a:pPr>
            <a:r>
              <a:rPr lang="en-US" sz="3390">
                <a:solidFill>
                  <a:srgbClr val="302E2C"/>
                </a:solidFill>
                <a:latin typeface="Playfair Display Bold"/>
              </a:rPr>
              <a:t>Családi háttér</a:t>
            </a:r>
          </a:p>
          <a:p>
            <a:pPr>
              <a:lnSpc>
                <a:spcPts val="6001"/>
              </a:lnSpc>
            </a:pPr>
            <a:r>
              <a:rPr lang="en-US" sz="3390">
                <a:solidFill>
                  <a:srgbClr val="302E2C"/>
                </a:solidFill>
                <a:latin typeface="Playfair Display Bold"/>
              </a:rPr>
              <a:t>A folyamat</a:t>
            </a:r>
          </a:p>
          <a:p>
            <a:pPr>
              <a:lnSpc>
                <a:spcPts val="6001"/>
              </a:lnSpc>
            </a:pPr>
            <a:r>
              <a:rPr lang="en-US" sz="3390">
                <a:solidFill>
                  <a:srgbClr val="302E2C"/>
                </a:solidFill>
                <a:latin typeface="Playfair Display Bold"/>
              </a:rPr>
              <a:t>Lezárás</a:t>
            </a:r>
          </a:p>
          <a:p>
            <a:pPr>
              <a:lnSpc>
                <a:spcPts val="6001"/>
              </a:lnSpc>
            </a:pPr>
            <a:r>
              <a:rPr lang="en-US" sz="3390">
                <a:solidFill>
                  <a:srgbClr val="302E2C"/>
                </a:solidFill>
                <a:latin typeface="Playfair Display Bold"/>
              </a:rPr>
              <a:t>Utókövetés</a:t>
            </a:r>
          </a:p>
          <a:p>
            <a:pPr>
              <a:lnSpc>
                <a:spcPts val="6001"/>
              </a:lnSpc>
            </a:pPr>
            <a:r>
              <a:rPr lang="en-US" sz="3390">
                <a:solidFill>
                  <a:srgbClr val="302E2C"/>
                </a:solidFill>
                <a:latin typeface="Playfair Display Bold"/>
              </a:rPr>
              <a:t>Összegzés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96965" y="6272606"/>
            <a:ext cx="544616" cy="27751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54074" y="9326551"/>
            <a:ext cx="1289926" cy="89219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377698" y="9258300"/>
            <a:ext cx="1143523" cy="892199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87560" y="187328"/>
            <a:ext cx="803591" cy="90501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5103790"/>
            <a:ext cx="9877832" cy="46704"/>
          </a:xfrm>
          <a:prstGeom prst="rect">
            <a:avLst/>
          </a:prstGeom>
          <a:solidFill>
            <a:srgbClr val="302E2C"/>
          </a:solidFill>
        </p:spPr>
      </p:sp>
      <p:sp>
        <p:nvSpPr>
          <p:cNvPr id="3" name="AutoShape 3"/>
          <p:cNvSpPr/>
          <p:nvPr/>
        </p:nvSpPr>
        <p:spPr>
          <a:xfrm>
            <a:off x="14185967" y="0"/>
            <a:ext cx="4102033" cy="10645806"/>
          </a:xfrm>
          <a:prstGeom prst="rect">
            <a:avLst/>
          </a:prstGeom>
          <a:solidFill>
            <a:srgbClr val="BEA8A7">
              <a:alpha val="19608"/>
            </a:srgbClr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12409" y="9258300"/>
            <a:ext cx="541592" cy="8262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854074" y="9258300"/>
            <a:ext cx="1289926" cy="89219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687539" y="9258300"/>
            <a:ext cx="1143523" cy="89219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12409" y="286114"/>
            <a:ext cx="2586535" cy="74258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210846" y="2317126"/>
            <a:ext cx="9343333" cy="654033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-733832" y="3537246"/>
            <a:ext cx="9877832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000000"/>
                </a:solidFill>
                <a:latin typeface="Playfair Display"/>
              </a:rPr>
              <a:t>Előzmények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195954" y="6135746"/>
            <a:ext cx="401826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Playfair Display"/>
              </a:rPr>
              <a:t>Patrícia és édesanyja</a:t>
            </a: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85625" y="286114"/>
            <a:ext cx="845437" cy="95214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032142" y="2349864"/>
            <a:ext cx="10649113" cy="50800"/>
          </a:xfrm>
          <a:prstGeom prst="rect">
            <a:avLst/>
          </a:prstGeom>
          <a:solidFill>
            <a:srgbClr val="302E2C"/>
          </a:solidFill>
        </p:spPr>
      </p:sp>
      <p:sp>
        <p:nvSpPr>
          <p:cNvPr id="3" name="AutoShape 3"/>
          <p:cNvSpPr/>
          <p:nvPr/>
        </p:nvSpPr>
        <p:spPr>
          <a:xfrm>
            <a:off x="1692239" y="-514350"/>
            <a:ext cx="5434677" cy="11315700"/>
          </a:xfrm>
          <a:prstGeom prst="rect">
            <a:avLst/>
          </a:prstGeom>
          <a:solidFill>
            <a:srgbClr val="BEA8A7">
              <a:alpha val="19608"/>
            </a:srgbClr>
          </a:solidFill>
        </p:spPr>
      </p:sp>
      <p:sp>
        <p:nvSpPr>
          <p:cNvPr id="4" name="AutoShape 4"/>
          <p:cNvSpPr/>
          <p:nvPr/>
        </p:nvSpPr>
        <p:spPr>
          <a:xfrm>
            <a:off x="8217703" y="3561809"/>
            <a:ext cx="10649113" cy="50800"/>
          </a:xfrm>
          <a:prstGeom prst="rect">
            <a:avLst/>
          </a:prstGeom>
          <a:solidFill>
            <a:srgbClr val="302E2C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124539" y="2013713"/>
            <a:ext cx="4570076" cy="798266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393071" y="-93365"/>
            <a:ext cx="5429622" cy="36378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410695" y="6966876"/>
            <a:ext cx="3087516" cy="281349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383724" y="6694972"/>
            <a:ext cx="875576" cy="16404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249820" y="4223868"/>
            <a:ext cx="1804369" cy="65182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9367" y="0"/>
            <a:ext cx="2586535" cy="74258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487108" y="9258300"/>
            <a:ext cx="541592" cy="82627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509031" y="9258300"/>
            <a:ext cx="1289926" cy="89219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6537732" y="9192376"/>
            <a:ext cx="1143523" cy="892199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6694615" y="1328146"/>
            <a:ext cx="6912715" cy="21990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8560"/>
              </a:lnSpc>
            </a:pPr>
            <a:r>
              <a:rPr lang="en-US" sz="8000" dirty="0">
                <a:solidFill>
                  <a:srgbClr val="000000"/>
                </a:solidFill>
                <a:latin typeface="Playfair Display"/>
              </a:rPr>
              <a:t>A </a:t>
            </a:r>
            <a:r>
              <a:rPr lang="en-US" sz="8000" dirty="0" err="1">
                <a:solidFill>
                  <a:srgbClr val="000000"/>
                </a:solidFill>
                <a:latin typeface="Playfair Display"/>
              </a:rPr>
              <a:t>kliens</a:t>
            </a:r>
            <a:r>
              <a:rPr lang="en-US" sz="8000" dirty="0">
                <a:solidFill>
                  <a:srgbClr val="000000"/>
                </a:solidFill>
                <a:latin typeface="Playfair Display"/>
              </a:rPr>
              <a:t> </a:t>
            </a:r>
          </a:p>
          <a:p>
            <a:pPr algn="just">
              <a:lnSpc>
                <a:spcPts val="8560"/>
              </a:lnSpc>
            </a:pPr>
            <a:r>
              <a:rPr lang="en-US" sz="8000" dirty="0">
                <a:solidFill>
                  <a:srgbClr val="000000"/>
                </a:solidFill>
                <a:latin typeface="Playfair Display"/>
              </a:rPr>
              <a:t>    </a:t>
            </a:r>
            <a:r>
              <a:rPr lang="en-US" sz="8000" dirty="0" err="1">
                <a:solidFill>
                  <a:srgbClr val="000000"/>
                </a:solidFill>
                <a:latin typeface="Playfair Display"/>
              </a:rPr>
              <a:t>bemutatása</a:t>
            </a:r>
            <a:endParaRPr lang="en-US" sz="8000" dirty="0">
              <a:solidFill>
                <a:srgbClr val="000000"/>
              </a:solidFill>
              <a:latin typeface="Playfair Display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7229440" y="4483107"/>
            <a:ext cx="5139035" cy="2380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Playfair Display"/>
              </a:rPr>
              <a:t>19 éves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Playfair Display"/>
              </a:rPr>
              <a:t>pénzügyi szak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Playfair Display"/>
              </a:rPr>
              <a:t>szociális ivó, dohányzó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Playfair Display"/>
              </a:rPr>
              <a:t>kb. 3 éve tartó füvezés</a:t>
            </a:r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259300" y="31173"/>
            <a:ext cx="892473" cy="100511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1736234"/>
            <a:chOff x="0" y="0"/>
            <a:chExt cx="21640800" cy="2314979"/>
          </a:xfrm>
        </p:grpSpPr>
        <p:sp>
          <p:nvSpPr>
            <p:cNvPr id="3" name="TextBox 3"/>
            <p:cNvSpPr txBox="1"/>
            <p:nvPr/>
          </p:nvSpPr>
          <p:spPr>
            <a:xfrm>
              <a:off x="592597" y="-6350"/>
              <a:ext cx="20455607" cy="1625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8000" spc="80">
                  <a:solidFill>
                    <a:srgbClr val="302E2C"/>
                  </a:solidFill>
                  <a:latin typeface="Playfair Display"/>
                </a:rPr>
                <a:t>Célkitűzések</a:t>
              </a:r>
            </a:p>
          </p:txBody>
        </p:sp>
        <p:sp>
          <p:nvSpPr>
            <p:cNvPr id="4" name="AutoShape 4"/>
            <p:cNvSpPr/>
            <p:nvPr/>
          </p:nvSpPr>
          <p:spPr>
            <a:xfrm>
              <a:off x="0" y="2247245"/>
              <a:ext cx="21640800" cy="67733"/>
            </a:xfrm>
            <a:prstGeom prst="rect">
              <a:avLst/>
            </a:prstGeom>
            <a:solidFill>
              <a:srgbClr val="302E2C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818696" y="0"/>
            <a:ext cx="9043988" cy="1028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83205" y="286114"/>
            <a:ext cx="2586535" cy="7425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22023" y="9170104"/>
            <a:ext cx="541592" cy="82627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528770" y="9104180"/>
            <a:ext cx="1289926" cy="89219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611677" y="9192376"/>
            <a:ext cx="1143523" cy="89219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619856" y="3504188"/>
            <a:ext cx="4276427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302E2C"/>
                </a:solidFill>
                <a:latin typeface="Playfair Display Italics"/>
              </a:rPr>
              <a:t>"Szétcsúszott az életem"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51855" y="4421247"/>
            <a:ext cx="7792145" cy="2380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302E2C"/>
                </a:solidFill>
                <a:latin typeface="Playfair Display"/>
              </a:rPr>
              <a:t>Otthoni konfliktusok minimalizálása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302E2C"/>
                </a:solidFill>
                <a:latin typeface="Playfair Display"/>
              </a:rPr>
              <a:t>Önbizalom fejlesztés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302E2C"/>
                </a:solidFill>
                <a:latin typeface="Playfair Display"/>
              </a:rPr>
              <a:t>Jövőkép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302E2C"/>
                </a:solidFill>
                <a:latin typeface="Playfair Display"/>
              </a:rPr>
              <a:t>(Füvezés?)</a:t>
            </a: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328836" y="1814827"/>
            <a:ext cx="852727" cy="96035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47899" y="2541813"/>
            <a:ext cx="3962400" cy="5372100"/>
          </a:xfrm>
          <a:prstGeom prst="rect">
            <a:avLst/>
          </a:prstGeom>
          <a:solidFill>
            <a:srgbClr val="BEA8A7">
              <a:alpha val="19608"/>
            </a:srgbClr>
          </a:solidFill>
        </p:spPr>
      </p:sp>
      <p:grpSp>
        <p:nvGrpSpPr>
          <p:cNvPr id="3" name="Group 3"/>
          <p:cNvGrpSpPr/>
          <p:nvPr/>
        </p:nvGrpSpPr>
        <p:grpSpPr>
          <a:xfrm>
            <a:off x="407098" y="2183543"/>
            <a:ext cx="881602" cy="911590"/>
            <a:chOff x="0" y="0"/>
            <a:chExt cx="628022" cy="64938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28022" cy="649385"/>
            </a:xfrm>
            <a:custGeom>
              <a:avLst/>
              <a:gdLst/>
              <a:ahLst/>
              <a:cxnLst/>
              <a:rect l="l" t="t" r="r" b="b"/>
              <a:pathLst>
                <a:path w="628022" h="649385">
                  <a:moveTo>
                    <a:pt x="464192" y="0"/>
                  </a:moveTo>
                  <a:lnTo>
                    <a:pt x="0" y="0"/>
                  </a:lnTo>
                  <a:lnTo>
                    <a:pt x="0" y="649385"/>
                  </a:lnTo>
                  <a:lnTo>
                    <a:pt x="76200" y="649385"/>
                  </a:lnTo>
                  <a:lnTo>
                    <a:pt x="76200" y="76200"/>
                  </a:lnTo>
                  <a:lnTo>
                    <a:pt x="628022" y="76200"/>
                  </a:lnTo>
                  <a:lnTo>
                    <a:pt x="628022" y="0"/>
                  </a:lnTo>
                  <a:close/>
                </a:path>
              </a:pathLst>
            </a:custGeom>
            <a:solidFill>
              <a:srgbClr val="302E2C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236354" y="5085774"/>
            <a:ext cx="1481412" cy="170767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10156476" y="3912375"/>
            <a:ext cx="3934778" cy="61722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513902" y="6694948"/>
            <a:ext cx="1440434" cy="360108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193219" y="653117"/>
            <a:ext cx="1684386" cy="618123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4859692" y="3038824"/>
            <a:ext cx="1827847" cy="437807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028700" y="3720352"/>
            <a:ext cx="3866060" cy="2740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015"/>
              </a:lnSpc>
            </a:pPr>
            <a:r>
              <a:rPr lang="en-US" sz="8099" spc="80">
                <a:solidFill>
                  <a:srgbClr val="302E2C"/>
                </a:solidFill>
                <a:latin typeface="Playfair Display"/>
              </a:rPr>
              <a:t>Családi háttér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22023" y="286114"/>
            <a:ext cx="2586535" cy="74258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499037" y="9258300"/>
            <a:ext cx="1289926" cy="89219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6687539" y="9192376"/>
            <a:ext cx="1143523" cy="89219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322023" y="9104180"/>
            <a:ext cx="541592" cy="8262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6336862" y="45414"/>
            <a:ext cx="2162175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302E2C"/>
                </a:solidFill>
                <a:latin typeface="Playfair Display"/>
              </a:rPr>
              <a:t>Nagymama</a:t>
            </a:r>
          </a:p>
          <a:p>
            <a:pPr>
              <a:lnSpc>
                <a:spcPts val="4759"/>
              </a:lnSpc>
            </a:pPr>
            <a:r>
              <a:rPr lang="en-US" sz="3399">
                <a:solidFill>
                  <a:srgbClr val="302E2C"/>
                </a:solidFill>
                <a:latin typeface="Playfair Display"/>
              </a:rPr>
              <a:t>halála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193219" y="7424900"/>
            <a:ext cx="2611636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302E2C"/>
                </a:solidFill>
                <a:latin typeface="Playfair Display"/>
              </a:rPr>
              <a:t>Nevelőapa - 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302E2C"/>
                </a:solidFill>
                <a:latin typeface="Playfair Display"/>
              </a:rPr>
              <a:t>mozaikcsalád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073537" y="2639338"/>
            <a:ext cx="2438102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302E2C"/>
                </a:solidFill>
                <a:latin typeface="Playfair Display"/>
              </a:rPr>
              <a:t>Szülei</a:t>
            </a:r>
            <a:r>
              <a:rPr lang="en-US" sz="3399" dirty="0">
                <a:solidFill>
                  <a:srgbClr val="302E2C"/>
                </a:solidFill>
                <a:latin typeface="Playfair Display"/>
              </a:rPr>
              <a:t> </a:t>
            </a:r>
            <a:r>
              <a:rPr lang="en-US" sz="3399" dirty="0" err="1">
                <a:solidFill>
                  <a:srgbClr val="302E2C"/>
                </a:solidFill>
                <a:latin typeface="Playfair Display"/>
              </a:rPr>
              <a:t>válása</a:t>
            </a:r>
            <a:endParaRPr lang="en-US" sz="3399" dirty="0">
              <a:solidFill>
                <a:srgbClr val="302E2C"/>
              </a:solidFill>
              <a:latin typeface="Playfair Display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4091254" y="1593310"/>
            <a:ext cx="4103291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302E2C"/>
                </a:solidFill>
                <a:latin typeface="Playfair Display"/>
              </a:rPr>
              <a:t>Apával</a:t>
            </a:r>
            <a:r>
              <a:rPr lang="en-US" sz="3399" dirty="0">
                <a:solidFill>
                  <a:srgbClr val="302E2C"/>
                </a:solidFill>
                <a:latin typeface="Playfair Display"/>
              </a:rPr>
              <a:t> </a:t>
            </a:r>
            <a:r>
              <a:rPr lang="en-US" sz="3399" dirty="0" err="1">
                <a:solidFill>
                  <a:srgbClr val="302E2C"/>
                </a:solidFill>
                <a:latin typeface="Playfair Display"/>
              </a:rPr>
              <a:t>való</a:t>
            </a:r>
            <a:r>
              <a:rPr lang="en-US" sz="3399" dirty="0">
                <a:solidFill>
                  <a:srgbClr val="302E2C"/>
                </a:solidFill>
                <a:latin typeface="Playfair Display"/>
              </a:rPr>
              <a:t> </a:t>
            </a:r>
            <a:r>
              <a:rPr lang="en-US" sz="3399" dirty="0" err="1">
                <a:solidFill>
                  <a:srgbClr val="302E2C"/>
                </a:solidFill>
                <a:latin typeface="Playfair Display"/>
              </a:rPr>
              <a:t>esetleges</a:t>
            </a:r>
            <a:r>
              <a:rPr lang="en-US" sz="3399" dirty="0">
                <a:solidFill>
                  <a:srgbClr val="302E2C"/>
                </a:solidFill>
                <a:latin typeface="Playfair Display"/>
              </a:rPr>
              <a:t> </a:t>
            </a:r>
          </a:p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302E2C"/>
                </a:solidFill>
                <a:latin typeface="Playfair Display"/>
              </a:rPr>
              <a:t>kapcsolattartás</a:t>
            </a:r>
            <a:endParaRPr lang="en-US" sz="3399" dirty="0">
              <a:solidFill>
                <a:srgbClr val="302E2C"/>
              </a:solidFill>
              <a:latin typeface="Playfair Display"/>
            </a:endParaRPr>
          </a:p>
        </p:txBody>
      </p:sp>
      <p:pic>
        <p:nvPicPr>
          <p:cNvPr id="19" name="Kép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942424" y="265687"/>
            <a:ext cx="943492" cy="106257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5738292"/>
            <a:ext cx="16202432" cy="46704"/>
          </a:xfrm>
          <a:prstGeom prst="rect">
            <a:avLst/>
          </a:prstGeom>
          <a:solidFill>
            <a:srgbClr val="302E2C"/>
          </a:solidFill>
        </p:spPr>
      </p:sp>
      <p:sp>
        <p:nvSpPr>
          <p:cNvPr id="3" name="AutoShape 3"/>
          <p:cNvSpPr/>
          <p:nvPr/>
        </p:nvSpPr>
        <p:spPr>
          <a:xfrm>
            <a:off x="-285750" y="999144"/>
            <a:ext cx="18859500" cy="4762500"/>
          </a:xfrm>
          <a:prstGeom prst="rect">
            <a:avLst/>
          </a:prstGeom>
          <a:solidFill>
            <a:srgbClr val="BEA8A7">
              <a:alpha val="19608"/>
            </a:srgbClr>
          </a:solidFill>
        </p:spPr>
      </p:sp>
      <p:grpSp>
        <p:nvGrpSpPr>
          <p:cNvPr id="4" name="Group 4"/>
          <p:cNvGrpSpPr/>
          <p:nvPr/>
        </p:nvGrpSpPr>
        <p:grpSpPr>
          <a:xfrm>
            <a:off x="3848238" y="5541292"/>
            <a:ext cx="552450" cy="55245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EA8A7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9144000" y="5462067"/>
            <a:ext cx="552450" cy="55245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EA8A7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14301" y="6198291"/>
            <a:ext cx="4867873" cy="316411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723461">
            <a:off x="9219477" y="6166023"/>
            <a:ext cx="1651890" cy="353345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656269" y="6544777"/>
            <a:ext cx="1847897" cy="281763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641122" y="2161194"/>
            <a:ext cx="15005755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spc="80">
                <a:solidFill>
                  <a:srgbClr val="302E2C"/>
                </a:solidFill>
                <a:latin typeface="Playfair Display"/>
              </a:rPr>
              <a:t>A folyamat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90233" y="9225338"/>
            <a:ext cx="541592" cy="82627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499037" y="9258300"/>
            <a:ext cx="1289926" cy="89219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944135" y="9192376"/>
            <a:ext cx="1143523" cy="89219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4444" y="286114"/>
            <a:ext cx="2586535" cy="742586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14303993" y="5462067"/>
            <a:ext cx="552450" cy="552450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EA8A7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-3210084" y="4624502"/>
            <a:ext cx="1500575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302E2C"/>
                </a:solidFill>
                <a:latin typeface="Playfair Display"/>
              </a:rPr>
              <a:t>OH Kártyák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044779" y="4548302"/>
            <a:ext cx="4750891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302E2C"/>
                </a:solidFill>
                <a:latin typeface="Playfair Display"/>
              </a:rPr>
              <a:t>Pszichodráma technikák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197753" y="4548302"/>
            <a:ext cx="2764929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302E2C"/>
                </a:solidFill>
                <a:latin typeface="Playfair Display"/>
              </a:rPr>
              <a:t>Szociális atom</a:t>
            </a:r>
          </a:p>
        </p:txBody>
      </p:sp>
      <p:pic>
        <p:nvPicPr>
          <p:cNvPr id="21" name="Kép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31132" y="160314"/>
            <a:ext cx="856526" cy="96463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648825" y="228600"/>
            <a:ext cx="5589482" cy="10887890"/>
          </a:xfrm>
          <a:prstGeom prst="rect">
            <a:avLst/>
          </a:prstGeom>
          <a:solidFill>
            <a:srgbClr val="BEA8A7">
              <a:alpha val="19608"/>
            </a:srgbClr>
          </a:solidFill>
        </p:spPr>
      </p:sp>
      <p:sp>
        <p:nvSpPr>
          <p:cNvPr id="3" name="AutoShape 3"/>
          <p:cNvSpPr/>
          <p:nvPr/>
        </p:nvSpPr>
        <p:spPr>
          <a:xfrm>
            <a:off x="2082781" y="2756975"/>
            <a:ext cx="12832512" cy="9525"/>
          </a:xfrm>
          <a:prstGeom prst="rect">
            <a:avLst/>
          </a:prstGeom>
          <a:solidFill>
            <a:srgbClr val="302E2C"/>
          </a:solidFill>
        </p:spPr>
      </p:sp>
      <p:grpSp>
        <p:nvGrpSpPr>
          <p:cNvPr id="4" name="Group 4"/>
          <p:cNvGrpSpPr/>
          <p:nvPr/>
        </p:nvGrpSpPr>
        <p:grpSpPr>
          <a:xfrm rot="-10800000">
            <a:off x="16377698" y="8034065"/>
            <a:ext cx="881602" cy="911590"/>
            <a:chOff x="0" y="0"/>
            <a:chExt cx="628022" cy="64938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28022" cy="649385"/>
            </a:xfrm>
            <a:custGeom>
              <a:avLst/>
              <a:gdLst/>
              <a:ahLst/>
              <a:cxnLst/>
              <a:rect l="l" t="t" r="r" b="b"/>
              <a:pathLst>
                <a:path w="628022" h="649385">
                  <a:moveTo>
                    <a:pt x="464192" y="0"/>
                  </a:moveTo>
                  <a:lnTo>
                    <a:pt x="0" y="0"/>
                  </a:lnTo>
                  <a:lnTo>
                    <a:pt x="0" y="649385"/>
                  </a:lnTo>
                  <a:lnTo>
                    <a:pt x="76200" y="649385"/>
                  </a:lnTo>
                  <a:lnTo>
                    <a:pt x="76200" y="76200"/>
                  </a:lnTo>
                  <a:lnTo>
                    <a:pt x="628022" y="76200"/>
                  </a:lnTo>
                  <a:lnTo>
                    <a:pt x="628022" y="0"/>
                  </a:lnTo>
                  <a:close/>
                </a:path>
              </a:pathLst>
            </a:custGeom>
            <a:solidFill>
              <a:srgbClr val="302E2C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4667" y="286114"/>
            <a:ext cx="2586535" cy="7425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54426" y="9326551"/>
            <a:ext cx="541592" cy="82627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028700" y="3838319"/>
            <a:ext cx="8280400" cy="2606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79"/>
              </a:lnSpc>
            </a:pPr>
            <a:r>
              <a:rPr lang="en-US" sz="3999">
                <a:solidFill>
                  <a:srgbClr val="302E2C"/>
                </a:solidFill>
                <a:latin typeface="Playfair Display"/>
              </a:rPr>
              <a:t>" Olyannak szeretlek, amilyen vagy! "</a:t>
            </a:r>
          </a:p>
          <a:p>
            <a:pPr>
              <a:lnSpc>
                <a:spcPts val="7079"/>
              </a:lnSpc>
            </a:pPr>
            <a:endParaRPr lang="en-US" sz="3999">
              <a:solidFill>
                <a:srgbClr val="302E2C"/>
              </a:solidFill>
              <a:latin typeface="Playfair Display"/>
            </a:endParaRPr>
          </a:p>
          <a:p>
            <a:pPr>
              <a:lnSpc>
                <a:spcPts val="7079"/>
              </a:lnSpc>
            </a:pPr>
            <a:endParaRPr lang="en-US" sz="3999">
              <a:solidFill>
                <a:srgbClr val="302E2C"/>
              </a:solidFill>
              <a:latin typeface="Playfair Display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854074" y="9326551"/>
            <a:ext cx="1289926" cy="89219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377698" y="9258300"/>
            <a:ext cx="1143523" cy="892199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282966" y="1388558"/>
            <a:ext cx="13537916" cy="1368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200"/>
              </a:lnSpc>
            </a:pPr>
            <a:r>
              <a:rPr lang="en-US" sz="8000">
                <a:solidFill>
                  <a:srgbClr val="302E2C"/>
                </a:solidFill>
                <a:latin typeface="Playfair Display"/>
              </a:rPr>
              <a:t>Szociális Atom - Mondatok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285110" y="3981194"/>
            <a:ext cx="7019329" cy="66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302E2C"/>
                </a:solidFill>
                <a:latin typeface="Playfair Display"/>
              </a:rPr>
              <a:t>Nagyi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691202" y="5774434"/>
            <a:ext cx="5561906" cy="66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302E2C"/>
                </a:solidFill>
                <a:latin typeface="Playfair Display"/>
              </a:rPr>
              <a:t>" Legyél olyan, mint én! "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013822" y="5774752"/>
            <a:ext cx="5561906" cy="66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302E2C"/>
                </a:solidFill>
                <a:latin typeface="Playfair Display"/>
              </a:rPr>
              <a:t>Anya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282966" y="7568309"/>
            <a:ext cx="6595567" cy="66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302E2C"/>
                </a:solidFill>
                <a:latin typeface="Playfair Display"/>
              </a:rPr>
              <a:t>" Velünk biztonságban vagy! "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742533" y="7568309"/>
            <a:ext cx="5561906" cy="66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302E2C"/>
                </a:solidFill>
                <a:latin typeface="Playfair Display"/>
              </a:rPr>
              <a:t>Füves banda</a:t>
            </a:r>
          </a:p>
        </p:txBody>
      </p:sp>
      <p:pic>
        <p:nvPicPr>
          <p:cNvPr id="17" name="Kép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84291" y="286114"/>
            <a:ext cx="873860" cy="98415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3683000"/>
            <a:ext cx="8267700" cy="1820862"/>
            <a:chOff x="0" y="0"/>
            <a:chExt cx="11023600" cy="2427817"/>
          </a:xfrm>
        </p:grpSpPr>
        <p:sp>
          <p:nvSpPr>
            <p:cNvPr id="3" name="TextBox 3"/>
            <p:cNvSpPr txBox="1"/>
            <p:nvPr/>
          </p:nvSpPr>
          <p:spPr>
            <a:xfrm>
              <a:off x="0" y="0"/>
              <a:ext cx="9314277" cy="1625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00"/>
                </a:lnSpc>
              </a:pPr>
              <a:r>
                <a:rPr lang="en-US" sz="8000" spc="80">
                  <a:solidFill>
                    <a:srgbClr val="302E2C"/>
                  </a:solidFill>
                  <a:latin typeface="Playfair Display"/>
                </a:rPr>
                <a:t>Lezárás</a:t>
              </a:r>
            </a:p>
          </p:txBody>
        </p:sp>
        <p:sp>
          <p:nvSpPr>
            <p:cNvPr id="4" name="AutoShape 4"/>
            <p:cNvSpPr/>
            <p:nvPr/>
          </p:nvSpPr>
          <p:spPr>
            <a:xfrm>
              <a:off x="0" y="2368550"/>
              <a:ext cx="11023600" cy="59267"/>
            </a:xfrm>
            <a:prstGeom prst="rect">
              <a:avLst/>
            </a:prstGeom>
            <a:solidFill>
              <a:srgbClr val="302E2C"/>
            </a:solidFill>
          </p:spPr>
        </p:sp>
      </p:grpSp>
      <p:sp>
        <p:nvSpPr>
          <p:cNvPr id="5" name="AutoShape 5"/>
          <p:cNvSpPr/>
          <p:nvPr/>
        </p:nvSpPr>
        <p:spPr>
          <a:xfrm>
            <a:off x="10150210" y="0"/>
            <a:ext cx="9906000" cy="11315700"/>
          </a:xfrm>
          <a:prstGeom prst="rect">
            <a:avLst/>
          </a:prstGeom>
          <a:solidFill>
            <a:srgbClr val="BEA8A7">
              <a:alpha val="19608"/>
            </a:srgbClr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397871" y="1028700"/>
            <a:ext cx="7890129" cy="82296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915934" y="1028700"/>
            <a:ext cx="2248946" cy="206153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90233" y="9192376"/>
            <a:ext cx="541592" cy="8262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775262" y="9258300"/>
            <a:ext cx="1289926" cy="89219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927538" y="9078341"/>
            <a:ext cx="1143523" cy="89219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05083" y="256558"/>
            <a:ext cx="2586535" cy="742586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239242" y="6267948"/>
            <a:ext cx="8180983" cy="695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</a:pPr>
            <a:r>
              <a:rPr lang="en-US" sz="4099">
                <a:solidFill>
                  <a:srgbClr val="302E2C"/>
                </a:solidFill>
                <a:latin typeface="Playfair Display"/>
              </a:rPr>
              <a:t>Sikeres érettségi  és felvételi vizsga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412059" y="7737520"/>
            <a:ext cx="1500981" cy="66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302E2C"/>
                </a:solidFill>
                <a:latin typeface="Playfair Display"/>
              </a:rPr>
              <a:t>Utazás</a:t>
            </a:r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17894" y="253094"/>
            <a:ext cx="887699" cy="99973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127</Words>
  <Application>Microsoft Office PowerPoint</Application>
  <PresentationFormat>Egyéni</PresentationFormat>
  <Paragraphs>54</Paragraphs>
  <Slides>12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12</vt:i4>
      </vt:variant>
    </vt:vector>
  </HeadingPairs>
  <TitlesOfParts>
    <vt:vector size="19" baseType="lpstr">
      <vt:lpstr>Playfair Display Bold</vt:lpstr>
      <vt:lpstr>Calibri</vt:lpstr>
      <vt:lpstr>Playfair Display</vt:lpstr>
      <vt:lpstr>Arial</vt:lpstr>
      <vt:lpstr>Raleway</vt:lpstr>
      <vt:lpstr>Playfair Display Italics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Krémszínű és Fehér Új Divat Kollekció Prezentáció</dc:title>
  <cp:lastModifiedBy>User</cp:lastModifiedBy>
  <cp:revision>5</cp:revision>
  <dcterms:created xsi:type="dcterms:W3CDTF">2006-08-16T00:00:00Z</dcterms:created>
  <dcterms:modified xsi:type="dcterms:W3CDTF">2023-03-06T11:42:12Z</dcterms:modified>
  <dc:identifier>DAFcDmoiFdc</dc:identifier>
</cp:coreProperties>
</file>