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7"/>
  </p:notesMasterIdLst>
  <p:handoutMasterIdLst>
    <p:handoutMasterId r:id="rId28"/>
  </p:handoutMasterIdLst>
  <p:sldIdLst>
    <p:sldId id="257" r:id="rId2"/>
    <p:sldId id="272" r:id="rId3"/>
    <p:sldId id="266" r:id="rId4"/>
    <p:sldId id="273" r:id="rId5"/>
    <p:sldId id="274" r:id="rId6"/>
    <p:sldId id="275" r:id="rId7"/>
    <p:sldId id="265" r:id="rId8"/>
    <p:sldId id="277" r:id="rId9"/>
    <p:sldId id="278" r:id="rId10"/>
    <p:sldId id="279" r:id="rId11"/>
    <p:sldId id="259" r:id="rId12"/>
    <p:sldId id="285" r:id="rId13"/>
    <p:sldId id="261" r:id="rId14"/>
    <p:sldId id="288" r:id="rId15"/>
    <p:sldId id="271" r:id="rId16"/>
    <p:sldId id="290" r:id="rId17"/>
    <p:sldId id="291" r:id="rId18"/>
    <p:sldId id="292" r:id="rId19"/>
    <p:sldId id="293" r:id="rId20"/>
    <p:sldId id="295" r:id="rId21"/>
    <p:sldId id="296" r:id="rId22"/>
    <p:sldId id="294" r:id="rId23"/>
    <p:sldId id="281" r:id="rId24"/>
    <p:sldId id="260" r:id="rId25"/>
    <p:sldId id="287" r:id="rId26"/>
  </p:sldIdLst>
  <p:sldSz cx="12192000" cy="6858000"/>
  <p:notesSz cx="6858000" cy="9144000"/>
  <p:defaultTextStyle>
    <a:defPPr rtl="0">
      <a:defRPr lang="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3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1422" y="48"/>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átum hely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7D7A4F5-886D-4151-9457-1471BF1FB636}" type="datetime1">
              <a:rPr lang="hu-HU" smtClean="0"/>
              <a:t>2023. 09. 25.</a:t>
            </a:fld>
            <a:endParaRPr lang="en-US" dirty="0"/>
          </a:p>
        </p:txBody>
      </p:sp>
      <p:sp>
        <p:nvSpPr>
          <p:cNvPr id="4" name="Élőláb hely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Dia számának hely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1A8EE09-76CC-4000-B080-9F213DA7DCEF}" type="slidenum">
              <a:rPr lang="en-US" smtClean="0"/>
              <a:t>‹#›</a:t>
            </a:fld>
            <a:endParaRPr lang="en-US"/>
          </a:p>
        </p:txBody>
      </p:sp>
      <p:sp>
        <p:nvSpPr>
          <p:cNvPr id="6" name="Szövegdoboz 5">
            <a:extLst>
              <a:ext uri="{FF2B5EF4-FFF2-40B4-BE49-F238E27FC236}">
                <a16:creationId xmlns:a16="http://schemas.microsoft.com/office/drawing/2014/main" id="{3068D04E-78D3-424D-A4E7-479B0D650A26}"/>
              </a:ext>
            </a:extLst>
          </p:cNvPr>
          <p:cNvSpPr txBox="1"/>
          <p:nvPr/>
        </p:nvSpPr>
        <p:spPr>
          <a:xfrm>
            <a:off x="10346636" y="4094922"/>
            <a:ext cx="45719" cy="45719"/>
          </a:xfrm>
          <a:prstGeom prst="rect">
            <a:avLst/>
          </a:prstGeom>
          <a:noFill/>
        </p:spPr>
        <p:txBody>
          <a:bodyPr wrap="square" rtlCol="0">
            <a:spAutoFit/>
          </a:bodyPr>
          <a:lstStyle/>
          <a:p>
            <a:endParaRPr lang="hu-HU" dirty="0"/>
          </a:p>
        </p:txBody>
      </p:sp>
    </p:spTree>
    <p:extLst>
      <p:ext uri="{BB962C8B-B14F-4D97-AF65-F5344CB8AC3E}">
        <p14:creationId xmlns:p14="http://schemas.microsoft.com/office/powerpoint/2010/main" val="6386812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85436A7-5C4D-45A2-B14B-77F4C771914D}" type="datetime1">
              <a:rPr lang="hu-HU" smtClean="0"/>
              <a:t>2023. 09. 25.</a:t>
            </a:fld>
            <a:endParaRPr lang="en-US"/>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hu"/>
              <a:t>Mintaszöveg szerkesztése</a:t>
            </a:r>
            <a:endParaRPr lang="en-US"/>
          </a:p>
          <a:p>
            <a:pPr lvl="1" rtl="0"/>
            <a:r>
              <a:rPr lang="hu"/>
              <a:t>Második szint</a:t>
            </a:r>
          </a:p>
          <a:p>
            <a:pPr lvl="2" rtl="0"/>
            <a:r>
              <a:rPr lang="hu"/>
              <a:t>Harmadik szint</a:t>
            </a:r>
          </a:p>
          <a:p>
            <a:pPr lvl="3" rtl="0"/>
            <a:r>
              <a:rPr lang="hu"/>
              <a:t>Negyedik szint</a:t>
            </a:r>
          </a:p>
          <a:p>
            <a:pPr lvl="4" rtl="0"/>
            <a:r>
              <a:rPr lang="hu"/>
              <a:t>Ötödik szint</a:t>
            </a:r>
            <a:endParaRPr lang="en-US"/>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E40627-AA7D-471F-B5F2-0BF9E4C68EB6}" type="slidenum">
              <a:rPr lang="en-US" smtClean="0"/>
              <a:t>‹#›</a:t>
            </a:fld>
            <a:endParaRPr lang="en-US"/>
          </a:p>
        </p:txBody>
      </p:sp>
    </p:spTree>
    <p:extLst>
      <p:ext uri="{BB962C8B-B14F-4D97-AF65-F5344CB8AC3E}">
        <p14:creationId xmlns:p14="http://schemas.microsoft.com/office/powerpoint/2010/main" val="40995452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e7136359f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e7136359f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1e7136359f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hu-HU"/>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55efc8d3a7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55efc8d3a7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g255efc8d3a7_0_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hu-HU"/>
              <a:t>25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Téglalap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Téglalap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Téglalap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Csoport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Egyenes összekötő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Egyenes összekötő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Egyenes összekötő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Cím 1"/>
          <p:cNvSpPr>
            <a:spLocks noGrp="1"/>
          </p:cNvSpPr>
          <p:nvPr>
            <p:ph type="ctrTitle"/>
          </p:nvPr>
        </p:nvSpPr>
        <p:spPr>
          <a:xfrm>
            <a:off x="1629103" y="2244830"/>
            <a:ext cx="8933796" cy="2437232"/>
          </a:xfrm>
        </p:spPr>
        <p:txBody>
          <a:bodyPr tIns="45720" bIns="45720" rtlCol="0" anchor="ctr">
            <a:noAutofit/>
          </a:bodyPr>
          <a:lstStyle>
            <a:lvl1pPr algn="ctr">
              <a:lnSpc>
                <a:spcPct val="83000"/>
              </a:lnSpc>
              <a:defRPr lang="en-US" sz="6000" b="0" kern="1200" cap="all" spc="-100" baseline="0" dirty="0">
                <a:solidFill>
                  <a:schemeClr val="tx1">
                    <a:lumMod val="85000"/>
                    <a:lumOff val="15000"/>
                  </a:schemeClr>
                </a:solidFill>
                <a:effectLst/>
                <a:latin typeface="+mj-lt"/>
                <a:ea typeface="+mn-ea"/>
                <a:cs typeface="+mn-cs"/>
              </a:defRPr>
            </a:lvl1pPr>
          </a:lstStyle>
          <a:p>
            <a:pPr rtl="0"/>
            <a:r>
              <a:rPr lang="hu-HU"/>
              <a:t>Mintacím szerkesztése</a:t>
            </a:r>
            <a:endParaRPr lang="en-US" dirty="0"/>
          </a:p>
        </p:txBody>
      </p:sp>
      <p:sp>
        <p:nvSpPr>
          <p:cNvPr id="3" name="Alcím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hu-HU"/>
              <a:t>Kattintson ide az alcím mintájának szerkesztéséhez</a:t>
            </a:r>
            <a:endParaRPr lang="en-US" dirty="0"/>
          </a:p>
        </p:txBody>
      </p:sp>
      <p:sp>
        <p:nvSpPr>
          <p:cNvPr id="20" name="Dátum helye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4980AEA5-5A68-4800-BAB4-4160DA64B432}" type="datetime1">
              <a:rPr lang="hu-HU" smtClean="0"/>
              <a:t>2023. 09. 25.</a:t>
            </a:fld>
            <a:endParaRPr lang="en-US" dirty="0"/>
          </a:p>
        </p:txBody>
      </p:sp>
      <p:sp>
        <p:nvSpPr>
          <p:cNvPr id="21" name="Élőláb helye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Dia számának helye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a:t>Mintacím szerkesztése</a:t>
            </a:r>
            <a:endParaRPr lang="en-US" dirty="0"/>
          </a:p>
        </p:txBody>
      </p:sp>
      <p:sp>
        <p:nvSpPr>
          <p:cNvPr id="3" name="Függőleges szöveg helye 2"/>
          <p:cNvSpPr>
            <a:spLocks noGrp="1"/>
          </p:cNvSpPr>
          <p:nvPr>
            <p:ph type="body" orient="vert" idx="1"/>
          </p:nvPr>
        </p:nvSpPr>
        <p:spPr/>
        <p:txBody>
          <a:bodyPr vert="eaVert" rtlCol="0"/>
          <a:lstStyle/>
          <a:p>
            <a:pPr lvl="0" rtl="0"/>
            <a:r>
              <a:rPr lang="hu-HU"/>
              <a:t>Mintaszöveg szerkesztése</a:t>
            </a:r>
          </a:p>
          <a:p>
            <a:pPr lvl="1" rtl="0"/>
            <a:r>
              <a:rPr lang="hu-HU"/>
              <a:t>Második szint</a:t>
            </a:r>
          </a:p>
          <a:p>
            <a:pPr lvl="2" rtl="0"/>
            <a:r>
              <a:rPr lang="hu-HU"/>
              <a:t>Harmadik szint</a:t>
            </a:r>
          </a:p>
          <a:p>
            <a:pPr lvl="3" rtl="0"/>
            <a:r>
              <a:rPr lang="hu-HU"/>
              <a:t>Negyedik szint</a:t>
            </a:r>
          </a:p>
          <a:p>
            <a:pPr lvl="4" rtl="0"/>
            <a:r>
              <a:rPr lang="hu-HU"/>
              <a:t>Ötödik szint</a:t>
            </a:r>
            <a:endParaRPr lang="en-US" dirty="0"/>
          </a:p>
        </p:txBody>
      </p:sp>
      <p:sp>
        <p:nvSpPr>
          <p:cNvPr id="4" name="Dátum helye 3"/>
          <p:cNvSpPr>
            <a:spLocks noGrp="1"/>
          </p:cNvSpPr>
          <p:nvPr>
            <p:ph type="dt" sz="half" idx="10"/>
          </p:nvPr>
        </p:nvSpPr>
        <p:spPr/>
        <p:txBody>
          <a:bodyPr rtlCol="0"/>
          <a:lstStyle/>
          <a:p>
            <a:pPr rtl="0"/>
            <a:fld id="{28C6AA6D-6DCD-4903-B150-7DC0E96A72B9}" type="datetime1">
              <a:rPr lang="hu-HU" smtClean="0"/>
              <a:t>2023. 09. 25.</a:t>
            </a:fld>
            <a:endParaRPr lang="en-US"/>
          </a:p>
        </p:txBody>
      </p:sp>
      <p:sp>
        <p:nvSpPr>
          <p:cNvPr id="5" name="Élőláb helye 4"/>
          <p:cNvSpPr>
            <a:spLocks noGrp="1"/>
          </p:cNvSpPr>
          <p:nvPr>
            <p:ph type="ftr" sz="quarter" idx="11"/>
          </p:nvPr>
        </p:nvSpPr>
        <p:spPr/>
        <p:txBody>
          <a:bodyPr rtlCol="0"/>
          <a:lstStyle/>
          <a:p>
            <a:pPr rtl="0"/>
            <a:endParaRPr lang="en-US"/>
          </a:p>
        </p:txBody>
      </p:sp>
      <p:sp>
        <p:nvSpPr>
          <p:cNvPr id="6" name="Dia számának helye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991600" y="762000"/>
            <a:ext cx="2362200" cy="5257800"/>
          </a:xfrm>
        </p:spPr>
        <p:txBody>
          <a:bodyPr vert="eaVert" rtlCol="0"/>
          <a:lstStyle/>
          <a:p>
            <a:pPr rtl="0"/>
            <a:r>
              <a:rPr lang="hu-HU"/>
              <a:t>Mintacím szerkesztése</a:t>
            </a:r>
            <a:endParaRPr lang="en-US" dirty="0"/>
          </a:p>
        </p:txBody>
      </p:sp>
      <p:sp>
        <p:nvSpPr>
          <p:cNvPr id="3" name="Függőleges szöveg helye 2"/>
          <p:cNvSpPr>
            <a:spLocks noGrp="1"/>
          </p:cNvSpPr>
          <p:nvPr>
            <p:ph type="body" orient="vert" idx="1"/>
          </p:nvPr>
        </p:nvSpPr>
        <p:spPr>
          <a:xfrm>
            <a:off x="838200" y="762000"/>
            <a:ext cx="8077200" cy="5257800"/>
          </a:xfrm>
        </p:spPr>
        <p:txBody>
          <a:bodyPr vert="eaVert" rtlCol="0"/>
          <a:lstStyle/>
          <a:p>
            <a:pPr lvl="0" rtl="0"/>
            <a:r>
              <a:rPr lang="hu-HU"/>
              <a:t>Mintaszöveg szerkesztése</a:t>
            </a:r>
          </a:p>
          <a:p>
            <a:pPr lvl="1" rtl="0"/>
            <a:r>
              <a:rPr lang="hu-HU"/>
              <a:t>Második szint</a:t>
            </a:r>
          </a:p>
          <a:p>
            <a:pPr lvl="2" rtl="0"/>
            <a:r>
              <a:rPr lang="hu-HU"/>
              <a:t>Harmadik szint</a:t>
            </a:r>
          </a:p>
          <a:p>
            <a:pPr lvl="3" rtl="0"/>
            <a:r>
              <a:rPr lang="hu-HU"/>
              <a:t>Negyedik szint</a:t>
            </a:r>
          </a:p>
          <a:p>
            <a:pPr lvl="4" rtl="0"/>
            <a:r>
              <a:rPr lang="hu-HU"/>
              <a:t>Ötödik szint</a:t>
            </a:r>
            <a:endParaRPr lang="en-US" dirty="0"/>
          </a:p>
        </p:txBody>
      </p:sp>
      <p:sp>
        <p:nvSpPr>
          <p:cNvPr id="4" name="Dátum helye 3"/>
          <p:cNvSpPr>
            <a:spLocks noGrp="1"/>
          </p:cNvSpPr>
          <p:nvPr>
            <p:ph type="dt" sz="half" idx="10"/>
          </p:nvPr>
        </p:nvSpPr>
        <p:spPr/>
        <p:txBody>
          <a:bodyPr rtlCol="0"/>
          <a:lstStyle/>
          <a:p>
            <a:pPr rtl="0"/>
            <a:fld id="{99128820-4F6E-4997-9101-5EA1D2F6EB46}" type="datetime1">
              <a:rPr lang="hu-HU" smtClean="0"/>
              <a:t>2023. 09. 25.</a:t>
            </a:fld>
            <a:endParaRPr lang="en-US"/>
          </a:p>
        </p:txBody>
      </p:sp>
      <p:sp>
        <p:nvSpPr>
          <p:cNvPr id="5" name="Élőláb helye 4"/>
          <p:cNvSpPr>
            <a:spLocks noGrp="1"/>
          </p:cNvSpPr>
          <p:nvPr>
            <p:ph type="ftr" sz="quarter" idx="11"/>
          </p:nvPr>
        </p:nvSpPr>
        <p:spPr/>
        <p:txBody>
          <a:bodyPr rtlCol="0"/>
          <a:lstStyle/>
          <a:p>
            <a:pPr rtl="0"/>
            <a:endParaRPr lang="en-US"/>
          </a:p>
        </p:txBody>
      </p:sp>
      <p:sp>
        <p:nvSpPr>
          <p:cNvPr id="6" name="Dia számának helye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Kép képaláírással" type="picTx">
  <p:cSld name="1_Kép képaláírással">
    <p:spTree>
      <p:nvGrpSpPr>
        <p:cNvPr id="1" name="Shape 38"/>
        <p:cNvGrpSpPr/>
        <p:nvPr/>
      </p:nvGrpSpPr>
      <p:grpSpPr>
        <a:xfrm>
          <a:off x="0" y="0"/>
          <a:ext cx="0" cy="0"/>
          <a:chOff x="0" y="0"/>
          <a:chExt cx="0" cy="0"/>
        </a:xfrm>
      </p:grpSpPr>
      <p:sp>
        <p:nvSpPr>
          <p:cNvPr id="39" name="Google Shape;39;p28"/>
          <p:cNvSpPr/>
          <p:nvPr/>
        </p:nvSpPr>
        <p:spPr>
          <a:xfrm>
            <a:off x="8119870" y="237744"/>
            <a:ext cx="3826596" cy="6382512"/>
          </a:xfrm>
          <a:prstGeom prst="rect">
            <a:avLst/>
          </a:prstGeom>
          <a:solidFill>
            <a:srgbClr val="D8D8D8">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8"/>
          <p:cNvSpPr>
            <a:spLocks noGrp="1"/>
          </p:cNvSpPr>
          <p:nvPr>
            <p:ph type="pic" idx="2"/>
          </p:nvPr>
        </p:nvSpPr>
        <p:spPr>
          <a:xfrm>
            <a:off x="228599" y="237744"/>
            <a:ext cx="7696201" cy="6382512"/>
          </a:xfrm>
          <a:prstGeom prst="rect">
            <a:avLst/>
          </a:prstGeom>
          <a:solidFill>
            <a:srgbClr val="F58F7F"/>
          </a:solidFill>
          <a:ln>
            <a:noFill/>
          </a:ln>
        </p:spPr>
      </p:sp>
      <p:sp>
        <p:nvSpPr>
          <p:cNvPr id="41" name="Google Shape;41;p28"/>
          <p:cNvSpPr txBox="1">
            <a:spLocks noGrp="1"/>
          </p:cNvSpPr>
          <p:nvPr>
            <p:ph type="dt" idx="10"/>
          </p:nvPr>
        </p:nvSpPr>
        <p:spPr>
          <a:xfrm>
            <a:off x="5662337" y="6035040"/>
            <a:ext cx="2071963"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b="1">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612648" y="6035040"/>
            <a:ext cx="4588002"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sz="1000" b="1">
                <a:solidFill>
                  <a:srgbClr val="FFFFFF"/>
                </a:solidFill>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10396728" y="6035040"/>
            <a:ext cx="1225296"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
        <p:nvSpPr>
          <p:cNvPr id="44" name="Google Shape;44;p28"/>
          <p:cNvSpPr/>
          <p:nvPr/>
        </p:nvSpPr>
        <p:spPr>
          <a:xfrm>
            <a:off x="8254660" y="374904"/>
            <a:ext cx="3557016" cy="6108192"/>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8"/>
          <p:cNvSpPr txBox="1">
            <a:spLocks noGrp="1"/>
          </p:cNvSpPr>
          <p:nvPr>
            <p:ph type="title"/>
          </p:nvPr>
        </p:nvSpPr>
        <p:spPr>
          <a:xfrm>
            <a:off x="8477250" y="603504"/>
            <a:ext cx="3144774" cy="164592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3200"/>
              <a:buFont typeface="Avenir"/>
              <a:buNone/>
              <a:defRPr sz="3200" b="0">
                <a:solidFill>
                  <a:schemeClr val="dk1"/>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8"/>
          <p:cNvSpPr txBox="1">
            <a:spLocks noGrp="1"/>
          </p:cNvSpPr>
          <p:nvPr>
            <p:ph type="body" idx="1"/>
          </p:nvPr>
        </p:nvSpPr>
        <p:spPr>
          <a:xfrm>
            <a:off x="8477250" y="2386584"/>
            <a:ext cx="3144774" cy="3511296"/>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800"/>
              </a:spcBef>
              <a:spcAft>
                <a:spcPts val="0"/>
              </a:spcAft>
              <a:buSzPts val="1800"/>
              <a:buNone/>
              <a:defRPr sz="1800">
                <a:solidFill>
                  <a:schemeClr val="dk1"/>
                </a:solidFill>
              </a:defRPr>
            </a:lvl1pPr>
            <a:lvl2pPr marL="914400" lvl="1" indent="-228600" algn="l">
              <a:lnSpc>
                <a:spcPct val="100000"/>
              </a:lnSpc>
              <a:spcBef>
                <a:spcPts val="500"/>
              </a:spcBef>
              <a:spcAft>
                <a:spcPts val="0"/>
              </a:spcAft>
              <a:buSzPts val="1200"/>
              <a:buNone/>
              <a:defRPr sz="1200"/>
            </a:lvl2pPr>
            <a:lvl3pPr marL="1371600" lvl="2" indent="-228600" algn="l">
              <a:lnSpc>
                <a:spcPct val="100000"/>
              </a:lnSpc>
              <a:spcBef>
                <a:spcPts val="5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500"/>
              </a:spcBef>
              <a:spcAft>
                <a:spcPts val="0"/>
              </a:spcAft>
              <a:buSzPts val="900"/>
              <a:buNone/>
              <a:defRPr sz="900"/>
            </a:lvl5pPr>
            <a:lvl6pPr marL="2743200" lvl="5" indent="-228600" algn="l">
              <a:lnSpc>
                <a:spcPct val="100000"/>
              </a:lnSpc>
              <a:spcBef>
                <a:spcPts val="500"/>
              </a:spcBef>
              <a:spcAft>
                <a:spcPts val="0"/>
              </a:spcAft>
              <a:buSzPts val="900"/>
              <a:buNone/>
              <a:defRPr sz="900"/>
            </a:lvl6pPr>
            <a:lvl7pPr marL="3200400" lvl="6" indent="-228600" algn="l">
              <a:lnSpc>
                <a:spcPct val="100000"/>
              </a:lnSpc>
              <a:spcBef>
                <a:spcPts val="500"/>
              </a:spcBef>
              <a:spcAft>
                <a:spcPts val="0"/>
              </a:spcAft>
              <a:buSzPts val="900"/>
              <a:buNone/>
              <a:defRPr sz="900"/>
            </a:lvl7pPr>
            <a:lvl8pPr marL="3657600" lvl="7" indent="-228600" algn="l">
              <a:lnSpc>
                <a:spcPct val="100000"/>
              </a:lnSpc>
              <a:spcBef>
                <a:spcPts val="500"/>
              </a:spcBef>
              <a:spcAft>
                <a:spcPts val="0"/>
              </a:spcAft>
              <a:buSzPts val="900"/>
              <a:buNone/>
              <a:defRPr sz="900"/>
            </a:lvl8pPr>
            <a:lvl9pPr marL="4114800" lvl="8" indent="-228600" algn="l">
              <a:lnSpc>
                <a:spcPct val="100000"/>
              </a:lnSpc>
              <a:spcBef>
                <a:spcPts val="500"/>
              </a:spcBef>
              <a:spcAft>
                <a:spcPts val="0"/>
              </a:spcAft>
              <a:buSzPts val="900"/>
              <a:buNone/>
              <a:defRPr sz="900"/>
            </a:lvl9pPr>
          </a:lstStyle>
          <a:p>
            <a:endParaRPr/>
          </a:p>
        </p:txBody>
      </p:sp>
    </p:spTree>
    <p:extLst>
      <p:ext uri="{BB962C8B-B14F-4D97-AF65-F5344CB8AC3E}">
        <p14:creationId xmlns:p14="http://schemas.microsoft.com/office/powerpoint/2010/main" val="2257639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a:t>Mintacím szerkesztése</a:t>
            </a:r>
            <a:endParaRPr lang="en-US" dirty="0"/>
          </a:p>
        </p:txBody>
      </p:sp>
      <p:sp>
        <p:nvSpPr>
          <p:cNvPr id="3" name="Tartalom helye 2"/>
          <p:cNvSpPr>
            <a:spLocks noGrp="1"/>
          </p:cNvSpPr>
          <p:nvPr>
            <p:ph idx="1"/>
          </p:nvPr>
        </p:nvSpPr>
        <p:spPr/>
        <p:txBody>
          <a:bodyPr rtlCol="0"/>
          <a:lstStyle/>
          <a:p>
            <a:pPr lvl="0" rtl="0"/>
            <a:r>
              <a:rPr lang="hu-HU"/>
              <a:t>Mintaszöveg szerkesztése</a:t>
            </a:r>
          </a:p>
          <a:p>
            <a:pPr lvl="1" rtl="0"/>
            <a:r>
              <a:rPr lang="hu-HU"/>
              <a:t>Második szint</a:t>
            </a:r>
          </a:p>
          <a:p>
            <a:pPr lvl="2" rtl="0"/>
            <a:r>
              <a:rPr lang="hu-HU"/>
              <a:t>Harmadik szint</a:t>
            </a:r>
          </a:p>
          <a:p>
            <a:pPr lvl="3" rtl="0"/>
            <a:r>
              <a:rPr lang="hu-HU"/>
              <a:t>Negyedik szint</a:t>
            </a:r>
          </a:p>
          <a:p>
            <a:pPr lvl="4" rtl="0"/>
            <a:r>
              <a:rPr lang="hu-HU"/>
              <a:t>Ötödik szint</a:t>
            </a:r>
            <a:endParaRPr lang="en-US" dirty="0"/>
          </a:p>
        </p:txBody>
      </p:sp>
      <p:sp>
        <p:nvSpPr>
          <p:cNvPr id="4" name="Dátum helye 3"/>
          <p:cNvSpPr>
            <a:spLocks noGrp="1"/>
          </p:cNvSpPr>
          <p:nvPr>
            <p:ph type="dt" sz="half" idx="10"/>
          </p:nvPr>
        </p:nvSpPr>
        <p:spPr/>
        <p:txBody>
          <a:bodyPr rtlCol="0"/>
          <a:lstStyle/>
          <a:p>
            <a:pPr rtl="0"/>
            <a:fld id="{5CFBBC46-FD46-4232-8D25-D1021A4A7771}" type="datetime1">
              <a:rPr lang="hu-HU" smtClean="0"/>
              <a:t>2023. 09. 25.</a:t>
            </a:fld>
            <a:endParaRPr lang="en-US"/>
          </a:p>
        </p:txBody>
      </p:sp>
      <p:sp>
        <p:nvSpPr>
          <p:cNvPr id="5" name="Élőláb helye 4"/>
          <p:cNvSpPr>
            <a:spLocks noGrp="1"/>
          </p:cNvSpPr>
          <p:nvPr>
            <p:ph type="ftr" sz="quarter" idx="11"/>
          </p:nvPr>
        </p:nvSpPr>
        <p:spPr/>
        <p:txBody>
          <a:bodyPr rtlCol="0"/>
          <a:lstStyle/>
          <a:p>
            <a:pPr rtl="0"/>
            <a:endParaRPr lang="en-US"/>
          </a:p>
        </p:txBody>
      </p:sp>
      <p:sp>
        <p:nvSpPr>
          <p:cNvPr id="6" name="Dia számának helye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15" name="Téglalap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Téglalap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Téglalap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Téglalap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ím 1"/>
          <p:cNvSpPr>
            <a:spLocks noGrp="1"/>
          </p:cNvSpPr>
          <p:nvPr>
            <p:ph type="title"/>
          </p:nvPr>
        </p:nvSpPr>
        <p:spPr>
          <a:xfrm>
            <a:off x="1629156" y="2275165"/>
            <a:ext cx="8933688" cy="2406895"/>
          </a:xfrm>
        </p:spPr>
        <p:txBody>
          <a:bodyPr rtlCol="0" anchor="ctr">
            <a:noAutofit/>
          </a:bodyPr>
          <a:lstStyle>
            <a:lvl1pPr algn="ctr">
              <a:lnSpc>
                <a:spcPct val="83000"/>
              </a:lnSpc>
              <a:defRPr lang="en-US" sz="6000" kern="1200" cap="all" spc="-100" baseline="0" dirty="0">
                <a:solidFill>
                  <a:schemeClr val="tx1">
                    <a:lumMod val="85000"/>
                    <a:lumOff val="15000"/>
                  </a:schemeClr>
                </a:solidFill>
                <a:effectLst/>
                <a:latin typeface="+mj-lt"/>
                <a:ea typeface="+mn-ea"/>
                <a:cs typeface="+mn-cs"/>
              </a:defRPr>
            </a:lvl1pPr>
          </a:lstStyle>
          <a:p>
            <a:pPr rtl="0"/>
            <a:r>
              <a:rPr lang="hu-HU"/>
              <a:t>Mintacím szerkesztése</a:t>
            </a:r>
            <a:endParaRPr lang="en-US" dirty="0"/>
          </a:p>
        </p:txBody>
      </p:sp>
      <p:grpSp>
        <p:nvGrpSpPr>
          <p:cNvPr id="16" name="Csoport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Egyenes összekötő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Egyenes összekötő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Egyenes összekötő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Szöveg helye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hu-HU"/>
              <a:t>Mintaszöveg szerkesztése</a:t>
            </a:r>
          </a:p>
        </p:txBody>
      </p:sp>
      <p:sp>
        <p:nvSpPr>
          <p:cNvPr id="4" name="Dátum helye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87F1BA0F-5E67-4960-9496-5CFEDCB3F4E1}" type="datetime1">
              <a:rPr lang="hu-HU" smtClean="0"/>
              <a:t>2023. 09. 25.</a:t>
            </a:fld>
            <a:endParaRPr lang="en-US" dirty="0"/>
          </a:p>
        </p:txBody>
      </p:sp>
      <p:sp>
        <p:nvSpPr>
          <p:cNvPr id="5" name="Élőláb helye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Dia számának helye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ét tartalomrész">
    <p:spTree>
      <p:nvGrpSpPr>
        <p:cNvPr id="1" name=""/>
        <p:cNvGrpSpPr/>
        <p:nvPr/>
      </p:nvGrpSpPr>
      <p:grpSpPr>
        <a:xfrm>
          <a:off x="0" y="0"/>
          <a:ext cx="0" cy="0"/>
          <a:chOff x="0" y="0"/>
          <a:chExt cx="0" cy="0"/>
        </a:xfrm>
      </p:grpSpPr>
      <p:sp>
        <p:nvSpPr>
          <p:cNvPr id="8" name="Cím 7"/>
          <p:cNvSpPr>
            <a:spLocks noGrp="1"/>
          </p:cNvSpPr>
          <p:nvPr>
            <p:ph type="title"/>
          </p:nvPr>
        </p:nvSpPr>
        <p:spPr/>
        <p:txBody>
          <a:bodyPr rtlCol="0"/>
          <a:lstStyle/>
          <a:p>
            <a:pPr rtl="0"/>
            <a:r>
              <a:rPr lang="hu-HU"/>
              <a:t>Mintacím szerkesztése</a:t>
            </a:r>
            <a:endParaRPr lang="en-US" dirty="0"/>
          </a:p>
        </p:txBody>
      </p:sp>
      <p:sp>
        <p:nvSpPr>
          <p:cNvPr id="3" name="Tartalom helye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hu-HU"/>
              <a:t>Mintaszöveg szerkesztése</a:t>
            </a:r>
          </a:p>
          <a:p>
            <a:pPr lvl="1" rtl="0"/>
            <a:r>
              <a:rPr lang="hu-HU"/>
              <a:t>Második szint</a:t>
            </a:r>
          </a:p>
          <a:p>
            <a:pPr lvl="2" rtl="0"/>
            <a:r>
              <a:rPr lang="hu-HU"/>
              <a:t>Harmadik szint</a:t>
            </a:r>
          </a:p>
          <a:p>
            <a:pPr lvl="3" rtl="0"/>
            <a:r>
              <a:rPr lang="hu-HU"/>
              <a:t>Negyedik szint</a:t>
            </a:r>
          </a:p>
          <a:p>
            <a:pPr lvl="4" rtl="0"/>
            <a:r>
              <a:rPr lang="hu-HU"/>
              <a:t>Ötödik szint</a:t>
            </a:r>
            <a:endParaRPr lang="en-US" dirty="0"/>
          </a:p>
        </p:txBody>
      </p:sp>
      <p:sp>
        <p:nvSpPr>
          <p:cNvPr id="4" name="Tartalom helye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hu-HU"/>
              <a:t>Mintaszöveg szerkesztése</a:t>
            </a:r>
          </a:p>
          <a:p>
            <a:pPr lvl="1" rtl="0"/>
            <a:r>
              <a:rPr lang="hu-HU"/>
              <a:t>Második szint</a:t>
            </a:r>
          </a:p>
          <a:p>
            <a:pPr lvl="2" rtl="0"/>
            <a:r>
              <a:rPr lang="hu-HU"/>
              <a:t>Harmadik szint</a:t>
            </a:r>
          </a:p>
          <a:p>
            <a:pPr lvl="3" rtl="0"/>
            <a:r>
              <a:rPr lang="hu-HU"/>
              <a:t>Negyedik szint</a:t>
            </a:r>
          </a:p>
          <a:p>
            <a:pPr lvl="4" rtl="0"/>
            <a:r>
              <a:rPr lang="hu-HU"/>
              <a:t>Ötödik szint</a:t>
            </a:r>
            <a:endParaRPr lang="en-US" dirty="0"/>
          </a:p>
        </p:txBody>
      </p:sp>
      <p:sp>
        <p:nvSpPr>
          <p:cNvPr id="5" name="Dátum helye 4"/>
          <p:cNvSpPr>
            <a:spLocks noGrp="1"/>
          </p:cNvSpPr>
          <p:nvPr>
            <p:ph type="dt" sz="half" idx="10"/>
          </p:nvPr>
        </p:nvSpPr>
        <p:spPr/>
        <p:txBody>
          <a:bodyPr rtlCol="0"/>
          <a:lstStyle/>
          <a:p>
            <a:pPr rtl="0"/>
            <a:fld id="{EECFF786-7ABE-4AF0-A00B-AE77E1CE1839}" type="datetime1">
              <a:rPr lang="hu-HU" smtClean="0"/>
              <a:t>2023. 09. 25.</a:t>
            </a:fld>
            <a:endParaRPr lang="en-US"/>
          </a:p>
        </p:txBody>
      </p:sp>
      <p:sp>
        <p:nvSpPr>
          <p:cNvPr id="6" name="Élőláb helye 5"/>
          <p:cNvSpPr>
            <a:spLocks noGrp="1"/>
          </p:cNvSpPr>
          <p:nvPr>
            <p:ph type="ftr" sz="quarter" idx="11"/>
          </p:nvPr>
        </p:nvSpPr>
        <p:spPr/>
        <p:txBody>
          <a:bodyPr rtlCol="0"/>
          <a:lstStyle/>
          <a:p>
            <a:pPr rtl="0"/>
            <a:endParaRPr lang="en-US"/>
          </a:p>
        </p:txBody>
      </p:sp>
      <p:sp>
        <p:nvSpPr>
          <p:cNvPr id="7" name="Dia számának helye 6"/>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a:t>Mintacím szerkesztése</a:t>
            </a:r>
            <a:endParaRPr lang="en-US" dirty="0"/>
          </a:p>
        </p:txBody>
      </p:sp>
      <p:sp>
        <p:nvSpPr>
          <p:cNvPr id="3" name="Szöveg helye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u-HU"/>
              <a:t>Mintaszöveg szerkesztése</a:t>
            </a:r>
          </a:p>
        </p:txBody>
      </p:sp>
      <p:sp>
        <p:nvSpPr>
          <p:cNvPr id="4" name="Tartalom helye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hu-HU"/>
              <a:t>Mintaszöveg szerkesztése</a:t>
            </a:r>
          </a:p>
          <a:p>
            <a:pPr lvl="1" rtl="0"/>
            <a:r>
              <a:rPr lang="hu-HU"/>
              <a:t>Második szint</a:t>
            </a:r>
          </a:p>
          <a:p>
            <a:pPr lvl="2" rtl="0"/>
            <a:r>
              <a:rPr lang="hu-HU"/>
              <a:t>Harmadik szint</a:t>
            </a:r>
          </a:p>
          <a:p>
            <a:pPr lvl="3" rtl="0"/>
            <a:r>
              <a:rPr lang="hu-HU"/>
              <a:t>Negyedik szint</a:t>
            </a:r>
          </a:p>
          <a:p>
            <a:pPr lvl="4" rtl="0"/>
            <a:r>
              <a:rPr lang="hu-HU"/>
              <a:t>Ötödik szint</a:t>
            </a:r>
            <a:endParaRPr lang="hu"/>
          </a:p>
        </p:txBody>
      </p:sp>
      <p:sp>
        <p:nvSpPr>
          <p:cNvPr id="5" name="Szöveg helye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u-HU"/>
              <a:t>Mintaszöveg szerkesztése</a:t>
            </a:r>
          </a:p>
        </p:txBody>
      </p:sp>
      <p:sp>
        <p:nvSpPr>
          <p:cNvPr id="6" name="Tartalom helye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hu-HU"/>
              <a:t>Mintaszöveg szerkesztése</a:t>
            </a:r>
          </a:p>
          <a:p>
            <a:pPr lvl="1" rtl="0"/>
            <a:r>
              <a:rPr lang="hu-HU"/>
              <a:t>Második szint</a:t>
            </a:r>
          </a:p>
          <a:p>
            <a:pPr lvl="2" rtl="0"/>
            <a:r>
              <a:rPr lang="hu-HU"/>
              <a:t>Harmadik szint</a:t>
            </a:r>
          </a:p>
          <a:p>
            <a:pPr lvl="3" rtl="0"/>
            <a:r>
              <a:rPr lang="hu-HU"/>
              <a:t>Negyedik szint</a:t>
            </a:r>
          </a:p>
          <a:p>
            <a:pPr lvl="4" rtl="0"/>
            <a:r>
              <a:rPr lang="hu-HU"/>
              <a:t>Ötödik szint</a:t>
            </a:r>
            <a:endParaRPr lang="hu"/>
          </a:p>
        </p:txBody>
      </p:sp>
      <p:sp>
        <p:nvSpPr>
          <p:cNvPr id="7" name="Dátum helye 6"/>
          <p:cNvSpPr>
            <a:spLocks noGrp="1"/>
          </p:cNvSpPr>
          <p:nvPr>
            <p:ph type="dt" sz="half" idx="10"/>
          </p:nvPr>
        </p:nvSpPr>
        <p:spPr/>
        <p:txBody>
          <a:bodyPr rtlCol="0"/>
          <a:lstStyle/>
          <a:p>
            <a:pPr rtl="0"/>
            <a:fld id="{C5E48ACE-D58D-4B63-8332-712520A93456}" type="datetime1">
              <a:rPr lang="hu-HU" smtClean="0"/>
              <a:t>2023. 09. 25.</a:t>
            </a:fld>
            <a:endParaRPr lang="en-US"/>
          </a:p>
        </p:txBody>
      </p:sp>
      <p:sp>
        <p:nvSpPr>
          <p:cNvPr id="8" name="Élőláb helye 7"/>
          <p:cNvSpPr>
            <a:spLocks noGrp="1"/>
          </p:cNvSpPr>
          <p:nvPr>
            <p:ph type="ftr" sz="quarter" idx="11"/>
          </p:nvPr>
        </p:nvSpPr>
        <p:spPr/>
        <p:txBody>
          <a:bodyPr rtlCol="0"/>
          <a:lstStyle/>
          <a:p>
            <a:pPr rtl="0"/>
            <a:endParaRPr lang="en-US"/>
          </a:p>
        </p:txBody>
      </p:sp>
      <p:sp>
        <p:nvSpPr>
          <p:cNvPr id="9" name="Dia számának helye 8"/>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a:t>Mintacím szerkesztése</a:t>
            </a:r>
            <a:endParaRPr lang="en-US" dirty="0"/>
          </a:p>
        </p:txBody>
      </p:sp>
      <p:sp>
        <p:nvSpPr>
          <p:cNvPr id="3" name="Dátum helye 2"/>
          <p:cNvSpPr>
            <a:spLocks noGrp="1"/>
          </p:cNvSpPr>
          <p:nvPr>
            <p:ph type="dt" sz="half" idx="10"/>
          </p:nvPr>
        </p:nvSpPr>
        <p:spPr/>
        <p:txBody>
          <a:bodyPr rtlCol="0"/>
          <a:lstStyle/>
          <a:p>
            <a:pPr rtl="0"/>
            <a:fld id="{11A617AC-8C24-427A-AEBA-C77913CF11AD}" type="datetime1">
              <a:rPr lang="hu-HU" smtClean="0"/>
              <a:t>2023. 09. 25.</a:t>
            </a:fld>
            <a:endParaRPr lang="en-US"/>
          </a:p>
        </p:txBody>
      </p:sp>
      <p:sp>
        <p:nvSpPr>
          <p:cNvPr id="4" name="Élőláb helye 3"/>
          <p:cNvSpPr>
            <a:spLocks noGrp="1"/>
          </p:cNvSpPr>
          <p:nvPr>
            <p:ph type="ftr" sz="quarter" idx="11"/>
          </p:nvPr>
        </p:nvSpPr>
        <p:spPr/>
        <p:txBody>
          <a:bodyPr rtlCol="0"/>
          <a:lstStyle/>
          <a:p>
            <a:pPr rtl="0"/>
            <a:endParaRPr lang="en-US"/>
          </a:p>
        </p:txBody>
      </p:sp>
      <p:sp>
        <p:nvSpPr>
          <p:cNvPr id="5" name="Dia számának helye 4"/>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rtlCol="0"/>
          <a:lstStyle/>
          <a:p>
            <a:pPr rtl="0"/>
            <a:fld id="{6442F0D6-943D-4101-A2F0-112C00003971}" type="datetime1">
              <a:rPr lang="hu-HU" smtClean="0"/>
              <a:t>2023. 09. 25.</a:t>
            </a:fld>
            <a:endParaRPr lang="en-US"/>
          </a:p>
        </p:txBody>
      </p:sp>
      <p:sp>
        <p:nvSpPr>
          <p:cNvPr id="3" name="Élőláb helye 2"/>
          <p:cNvSpPr>
            <a:spLocks noGrp="1"/>
          </p:cNvSpPr>
          <p:nvPr>
            <p:ph type="ftr" sz="quarter" idx="11"/>
          </p:nvPr>
        </p:nvSpPr>
        <p:spPr/>
        <p:txBody>
          <a:bodyPr rtlCol="0"/>
          <a:lstStyle/>
          <a:p>
            <a:pPr rtl="0"/>
            <a:endParaRPr lang="en-US"/>
          </a:p>
        </p:txBody>
      </p:sp>
      <p:sp>
        <p:nvSpPr>
          <p:cNvPr id="4" name="Dia számának helye 3"/>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10" name="Téglalap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églalap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Cím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pPr rtl="0"/>
            <a:r>
              <a:rPr lang="hu-HU"/>
              <a:t>Mintacím szerkesztése</a:t>
            </a:r>
            <a:endParaRPr lang="en-US" dirty="0"/>
          </a:p>
        </p:txBody>
      </p:sp>
      <p:sp>
        <p:nvSpPr>
          <p:cNvPr id="3" name="Tartalom helye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hu-HU"/>
              <a:t>Mintaszöveg szerkesztése</a:t>
            </a:r>
          </a:p>
          <a:p>
            <a:pPr lvl="1" rtl="0"/>
            <a:r>
              <a:rPr lang="hu-HU"/>
              <a:t>Második szint</a:t>
            </a:r>
          </a:p>
          <a:p>
            <a:pPr lvl="2" rtl="0"/>
            <a:r>
              <a:rPr lang="hu-HU"/>
              <a:t>Harmadik szint</a:t>
            </a:r>
          </a:p>
          <a:p>
            <a:pPr lvl="3" rtl="0"/>
            <a:r>
              <a:rPr lang="hu-HU"/>
              <a:t>Negyedik szint</a:t>
            </a:r>
          </a:p>
          <a:p>
            <a:pPr lvl="4" rtl="0"/>
            <a:r>
              <a:rPr lang="hu-HU"/>
              <a:t>Ötödik szint</a:t>
            </a:r>
            <a:endParaRPr lang="en-US" dirty="0"/>
          </a:p>
        </p:txBody>
      </p:sp>
      <p:sp>
        <p:nvSpPr>
          <p:cNvPr id="4" name="Szöveg helye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u-HU"/>
              <a:t>Mintaszöveg szerkesztése</a:t>
            </a:r>
          </a:p>
        </p:txBody>
      </p:sp>
      <p:sp>
        <p:nvSpPr>
          <p:cNvPr id="8" name="Dátum helye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B0190C69-DBE4-4C5C-81BD-97E0A49221CB}" type="datetime1">
              <a:rPr lang="hu-HU" smtClean="0"/>
              <a:t>2023. 09. 25.</a:t>
            </a:fld>
            <a:endParaRPr lang="en-US"/>
          </a:p>
        </p:txBody>
      </p:sp>
      <p:sp>
        <p:nvSpPr>
          <p:cNvPr id="9" name="Élőláb helye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Dia számának helye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Kép helyőrzője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hu-HU"/>
              <a:t>Kép beszúrásához kattintson az ikonra</a:t>
            </a:r>
            <a:endParaRPr lang="en-US" dirty="0"/>
          </a:p>
        </p:txBody>
      </p:sp>
      <p:sp>
        <p:nvSpPr>
          <p:cNvPr id="5" name="Dátum helye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FCF291FA-20C6-4E11-B33E-1629160BE232}" type="datetime1">
              <a:rPr lang="hu-HU" smtClean="0"/>
              <a:t>2023. 09. 25.</a:t>
            </a:fld>
            <a:endParaRPr lang="en-US" dirty="0"/>
          </a:p>
        </p:txBody>
      </p:sp>
      <p:sp>
        <p:nvSpPr>
          <p:cNvPr id="6" name="Élőláb helye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Dia számának helye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a:t>
            </a:fld>
            <a:endParaRPr lang="en-US"/>
          </a:p>
        </p:txBody>
      </p:sp>
      <p:sp>
        <p:nvSpPr>
          <p:cNvPr id="12" name="Téglalap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Cím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mj-lt"/>
              </a:defRPr>
            </a:lvl1pPr>
          </a:lstStyle>
          <a:p>
            <a:pPr rtl="0"/>
            <a:r>
              <a:rPr lang="hu-HU"/>
              <a:t>Mintacím szerkesztése</a:t>
            </a:r>
            <a:endParaRPr lang="en-US" dirty="0"/>
          </a:p>
        </p:txBody>
      </p:sp>
      <p:sp>
        <p:nvSpPr>
          <p:cNvPr id="4" name="Szöveg helye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u-HU"/>
              <a:t>Mintaszöveg szerkesztése</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Téglalap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Téglalap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Téglalap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Cím helye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hu"/>
              <a:t>Mintacím stílusának szerkesztése</a:t>
            </a:r>
            <a:endParaRPr lang="en-US" dirty="0"/>
          </a:p>
        </p:txBody>
      </p:sp>
      <p:sp>
        <p:nvSpPr>
          <p:cNvPr id="3" name="Szöveg helye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hu"/>
              <a:t>Mintaszöveg szerkesztése</a:t>
            </a:r>
          </a:p>
          <a:p>
            <a:pPr lvl="1" rtl="0"/>
            <a:r>
              <a:rPr lang="hu"/>
              <a:t>Második szint</a:t>
            </a:r>
          </a:p>
          <a:p>
            <a:pPr lvl="2" rtl="0"/>
            <a:r>
              <a:rPr lang="hu"/>
              <a:t>Harmadik szint</a:t>
            </a:r>
          </a:p>
          <a:p>
            <a:pPr lvl="3" rtl="0"/>
            <a:r>
              <a:rPr lang="hu"/>
              <a:t>Negyedik szint</a:t>
            </a:r>
          </a:p>
          <a:p>
            <a:pPr lvl="4" rtl="0"/>
            <a:r>
              <a:rPr lang="hu"/>
              <a:t>Ötödik szint</a:t>
            </a:r>
            <a:endParaRPr lang="en-US" dirty="0"/>
          </a:p>
        </p:txBody>
      </p:sp>
      <p:sp>
        <p:nvSpPr>
          <p:cNvPr id="4" name="Dátum helye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70B3A57C-E319-44F0-BAB4-0276974ABAAB}" type="datetime1">
              <a:rPr lang="hu-HU" smtClean="0"/>
              <a:t>2023. 09. 25.</a:t>
            </a:fld>
            <a:endParaRPr lang="en-US" dirty="0"/>
          </a:p>
        </p:txBody>
      </p:sp>
      <p:sp>
        <p:nvSpPr>
          <p:cNvPr id="5" name="Élőláb helye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Dia számának helye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 id="2147483674" r:id="rId12"/>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epa.oszk.hu/03500/03580/00004/pdf/" TargetMode="External"/><Relationship Id="rId2" Type="http://schemas.openxmlformats.org/officeDocument/2006/relationships/hyperlink" Target="https://www.womanpress.sk/termek/az-olvasas-segit-eln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ea.lib.pte.hu/bitstream/handle/pea/16067/mandi-nikoletta-phd-2013.pdf?sequence=1&amp;isAllowed=y" TargetMode="External"/><Relationship Id="rId2" Type="http://schemas.openxmlformats.org/officeDocument/2006/relationships/hyperlink" Target="http://mptpszichiatria.hu/upload/pszichiatria/document/KoF_A_biblioterapia_klinikai_alkalmazasarol_20160725.pdf?web_id="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Kép 4" descr="Szövetet, asztalt, piros, letakarva ábrázoló kép&#10;&#10;Automatikusan létrehozott leírás">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64" name="Téglalap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txBody>
          <a:bodyPr/>
          <a:lstStyle/>
          <a:p>
            <a:endParaRPr lang="hu-HU"/>
          </a:p>
        </p:txBody>
      </p:sp>
      <p:sp>
        <p:nvSpPr>
          <p:cNvPr id="65" name="Téglalap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txBody>
          <a:bodyPr/>
          <a:lstStyle/>
          <a:p>
            <a:endParaRPr lang="hu-HU"/>
          </a:p>
        </p:txBody>
      </p:sp>
      <p:sp>
        <p:nvSpPr>
          <p:cNvPr id="2" name="Cím 1">
            <a:extLst>
              <a:ext uri="{FF2B5EF4-FFF2-40B4-BE49-F238E27FC236}">
                <a16:creationId xmlns:a16="http://schemas.microsoft.com/office/drawing/2014/main" id="{18C3B467-088C-4F3D-A9A7-105C4E1E20CD}"/>
              </a:ext>
            </a:extLst>
          </p:cNvPr>
          <p:cNvSpPr>
            <a:spLocks noGrp="1"/>
          </p:cNvSpPr>
          <p:nvPr>
            <p:ph type="ctrTitle"/>
          </p:nvPr>
        </p:nvSpPr>
        <p:spPr>
          <a:xfrm>
            <a:off x="1276055" y="2332384"/>
            <a:ext cx="4775075" cy="2425146"/>
          </a:xfrm>
        </p:spPr>
        <p:txBody>
          <a:bodyPr rtlCol="0">
            <a:normAutofit/>
          </a:bodyPr>
          <a:lstStyle/>
          <a:p>
            <a:pPr rtl="0"/>
            <a:r>
              <a:rPr lang="hu" sz="3200" dirty="0">
                <a:solidFill>
                  <a:schemeClr val="tx1"/>
                </a:solidFill>
                <a:effectLst>
                  <a:outerShdw blurRad="38100" dist="38100" dir="2700000" algn="tl">
                    <a:srgbClr val="000000">
                      <a:alpha val="43137"/>
                    </a:srgbClr>
                  </a:outerShdw>
                </a:effectLst>
              </a:rPr>
              <a:t>Az Irodalomterápia mint eszköz a szenvedélybetegség megelőzésében és kezelésében</a:t>
            </a:r>
          </a:p>
        </p:txBody>
      </p:sp>
      <p:sp>
        <p:nvSpPr>
          <p:cNvPr id="3" name="Alcím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rtlCol="0">
            <a:normAutofit/>
          </a:bodyPr>
          <a:lstStyle/>
          <a:p>
            <a:pPr rtl="0"/>
            <a:endParaRPr lang="hu" dirty="0">
              <a:solidFill>
                <a:schemeClr val="tx1"/>
              </a:solidFill>
            </a:endParaRP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átum helye 2">
            <a:extLst>
              <a:ext uri="{FF2B5EF4-FFF2-40B4-BE49-F238E27FC236}">
                <a16:creationId xmlns:a16="http://schemas.microsoft.com/office/drawing/2014/main" id="{8C35FBF5-72BA-492D-7098-03EFA3E7B27D}"/>
              </a:ext>
            </a:extLst>
          </p:cNvPr>
          <p:cNvSpPr>
            <a:spLocks noGrp="1"/>
          </p:cNvSpPr>
          <p:nvPr>
            <p:ph type="dt" sz="half" idx="10"/>
          </p:nvPr>
        </p:nvSpPr>
        <p:spPr/>
        <p:txBody>
          <a:bodyPr/>
          <a:lstStyle/>
          <a:p>
            <a:pPr rtl="0"/>
            <a:endParaRPr lang="en-US" dirty="0"/>
          </a:p>
        </p:txBody>
      </p:sp>
      <p:sp>
        <p:nvSpPr>
          <p:cNvPr id="4" name="Cím 3">
            <a:extLst>
              <a:ext uri="{FF2B5EF4-FFF2-40B4-BE49-F238E27FC236}">
                <a16:creationId xmlns:a16="http://schemas.microsoft.com/office/drawing/2014/main" id="{68274655-685D-3BC1-811F-8199EA4F9BD0}"/>
              </a:ext>
            </a:extLst>
          </p:cNvPr>
          <p:cNvSpPr>
            <a:spLocks noGrp="1"/>
          </p:cNvSpPr>
          <p:nvPr>
            <p:ph type="title"/>
          </p:nvPr>
        </p:nvSpPr>
        <p:spPr/>
        <p:txBody>
          <a:bodyPr/>
          <a:lstStyle/>
          <a:p>
            <a:endParaRPr lang="hu-HU"/>
          </a:p>
        </p:txBody>
      </p:sp>
      <p:sp>
        <p:nvSpPr>
          <p:cNvPr id="5" name="Szöveg helye 4">
            <a:extLst>
              <a:ext uri="{FF2B5EF4-FFF2-40B4-BE49-F238E27FC236}">
                <a16:creationId xmlns:a16="http://schemas.microsoft.com/office/drawing/2014/main" id="{97EDFD18-425B-8009-2C8F-5C6EF384BBF2}"/>
              </a:ext>
            </a:extLst>
          </p:cNvPr>
          <p:cNvSpPr>
            <a:spLocks noGrp="1"/>
          </p:cNvSpPr>
          <p:nvPr>
            <p:ph type="body" sz="half" idx="2"/>
          </p:nvPr>
        </p:nvSpPr>
        <p:spPr>
          <a:xfrm>
            <a:off x="8477250" y="603504"/>
            <a:ext cx="3144774" cy="5797296"/>
          </a:xfrm>
        </p:spPr>
        <p:txBody>
          <a:bodyPr>
            <a:normAutofit fontScale="77500" lnSpcReduction="20000"/>
          </a:bodyPr>
          <a:lstStyle/>
          <a:p>
            <a:pPr algn="l"/>
            <a:r>
              <a:rPr lang="hu-HU" sz="2100" b="0" i="0" dirty="0">
                <a:effectLst/>
              </a:rPr>
              <a:t>„Ki a jó olvasó?</a:t>
            </a:r>
          </a:p>
          <a:p>
            <a:pPr algn="l"/>
            <a:r>
              <a:rPr lang="hu-HU" sz="2100" b="0" i="0" dirty="0">
                <a:effectLst/>
              </a:rPr>
              <a:t>Az a jó olvasó, akinek az olvasás örömöt, élvezetet okoz, mert át tudja élni a hősök sorsát, azonosulni tud velük, ez megmozgatja, felidézi érzelmeit, és ebben az érzelmileg megragadott állapotban tágul a világról való tudása és önmagáról való tudása is. (...) </a:t>
            </a:r>
          </a:p>
          <a:p>
            <a:pPr algn="l"/>
            <a:r>
              <a:rPr lang="hu-HU" sz="2100" b="0" i="0" dirty="0">
                <a:effectLst/>
              </a:rPr>
              <a:t>Tudjuk, hogy azok a felnőttek, </a:t>
            </a:r>
            <a:r>
              <a:rPr lang="hu-HU" sz="2100" b="0" i="0" dirty="0" err="1">
                <a:effectLst/>
              </a:rPr>
              <a:t>ifjak</a:t>
            </a:r>
            <a:r>
              <a:rPr lang="hu-HU" sz="2100" b="0" i="0" dirty="0">
                <a:effectLst/>
              </a:rPr>
              <a:t>, kamaszok, akik jó olvasók, sikeresebben dolgozzák fel konfliktusaikat, bajaikat, sokkal kevésbé vannak kiszolgáltatva lelki (és testi) megbetegedéseknek vagy netán személyiségüket roncsoló ön- és közveszélyes sodródásoknak.</a:t>
            </a:r>
          </a:p>
          <a:p>
            <a:pPr algn="l"/>
            <a:r>
              <a:rPr lang="hu-HU" sz="2100" b="0" i="0" dirty="0">
                <a:effectLst/>
              </a:rPr>
              <a:t>Az olvasás – ha élvezetet okoz – segít élni. Átélni és túlélni is.” (</a:t>
            </a:r>
            <a:r>
              <a:rPr lang="hu-HU" sz="2100" b="0" i="0" dirty="0" err="1">
                <a:effectLst/>
              </a:rPr>
              <a:t>Vekerdy</a:t>
            </a:r>
            <a:r>
              <a:rPr lang="hu-HU" sz="2100" b="0" i="0" dirty="0">
                <a:effectLst/>
              </a:rPr>
              <a:t> Tamás)</a:t>
            </a:r>
          </a:p>
          <a:p>
            <a:endParaRPr lang="hu-HU" dirty="0"/>
          </a:p>
        </p:txBody>
      </p:sp>
      <p:pic>
        <p:nvPicPr>
          <p:cNvPr id="9222" name="Picture 6">
            <a:extLst>
              <a:ext uri="{FF2B5EF4-FFF2-40B4-BE49-F238E27FC236}">
                <a16:creationId xmlns:a16="http://schemas.microsoft.com/office/drawing/2014/main" id="{88BAEC4A-1253-7F65-437B-D7158CB5EA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6218" y="147637"/>
            <a:ext cx="5372100" cy="656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948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F58B0E5-3DFC-AB4A-E8AD-57F16DA6AC47}"/>
              </a:ext>
            </a:extLst>
          </p:cNvPr>
          <p:cNvSpPr>
            <a:spLocks noGrp="1"/>
          </p:cNvSpPr>
          <p:nvPr>
            <p:ph type="title"/>
          </p:nvPr>
        </p:nvSpPr>
        <p:spPr/>
        <p:txBody>
          <a:bodyPr/>
          <a:lstStyle/>
          <a:p>
            <a:r>
              <a:rPr lang="hu-HU" dirty="0"/>
              <a:t>Mi az az irodalomterápia?</a:t>
            </a:r>
          </a:p>
        </p:txBody>
      </p:sp>
      <p:sp>
        <p:nvSpPr>
          <p:cNvPr id="5" name="Tartalom helye 4">
            <a:extLst>
              <a:ext uri="{FF2B5EF4-FFF2-40B4-BE49-F238E27FC236}">
                <a16:creationId xmlns:a16="http://schemas.microsoft.com/office/drawing/2014/main" id="{E7C74195-0743-8687-E10D-4068282DB604}"/>
              </a:ext>
            </a:extLst>
          </p:cNvPr>
          <p:cNvSpPr>
            <a:spLocks noGrp="1"/>
          </p:cNvSpPr>
          <p:nvPr>
            <p:ph idx="1"/>
          </p:nvPr>
        </p:nvSpPr>
        <p:spPr>
          <a:xfrm>
            <a:off x="1066800" y="2103120"/>
            <a:ext cx="5718313" cy="3849624"/>
          </a:xfrm>
        </p:spPr>
        <p:txBody>
          <a:bodyPr/>
          <a:lstStyle/>
          <a:p>
            <a:pPr marL="0" indent="0">
              <a:buNone/>
            </a:pPr>
            <a:r>
              <a:rPr lang="hu-HU" sz="2400" dirty="0"/>
              <a:t>Az irodalomterápia a művészetterápia egyik ága, melynek részeként különböző típusú szövegekből (szépirodalmi művekből, dalszövegekből, de akár Instagram-posztokból is) kiindulva, írásgyakorlatok által mélyítjük az önismeretünket.</a:t>
            </a:r>
          </a:p>
          <a:p>
            <a:endParaRPr lang="hu-HU" dirty="0"/>
          </a:p>
        </p:txBody>
      </p:sp>
      <p:sp>
        <p:nvSpPr>
          <p:cNvPr id="4" name="Dátum helye 3">
            <a:extLst>
              <a:ext uri="{FF2B5EF4-FFF2-40B4-BE49-F238E27FC236}">
                <a16:creationId xmlns:a16="http://schemas.microsoft.com/office/drawing/2014/main" id="{BF487304-C3C6-9F6E-8291-334D680D7766}"/>
              </a:ext>
            </a:extLst>
          </p:cNvPr>
          <p:cNvSpPr>
            <a:spLocks noGrp="1"/>
          </p:cNvSpPr>
          <p:nvPr>
            <p:ph type="dt" sz="half" idx="10"/>
          </p:nvPr>
        </p:nvSpPr>
        <p:spPr/>
        <p:txBody>
          <a:bodyPr/>
          <a:lstStyle/>
          <a:p>
            <a:pPr rtl="0"/>
            <a:endParaRPr lang="en-US" dirty="0"/>
          </a:p>
        </p:txBody>
      </p:sp>
      <p:pic>
        <p:nvPicPr>
          <p:cNvPr id="4098" name="Picture 2" descr="Your Therapist's Prescription? The Right Book. - The New York Times">
            <a:extLst>
              <a:ext uri="{FF2B5EF4-FFF2-40B4-BE49-F238E27FC236}">
                <a16:creationId xmlns:a16="http://schemas.microsoft.com/office/drawing/2014/main" id="{29AEF938-B4AC-B839-3EE9-F9C978E4A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6794" y="1217941"/>
            <a:ext cx="4422118" cy="4422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293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1e7136359fc_0_0"/>
          <p:cNvSpPr txBox="1">
            <a:spLocks noGrp="1"/>
          </p:cNvSpPr>
          <p:nvPr>
            <p:ph type="title"/>
          </p:nvPr>
        </p:nvSpPr>
        <p:spPr>
          <a:xfrm>
            <a:off x="8458200" y="607392"/>
            <a:ext cx="3162000" cy="16458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endParaRPr/>
          </a:p>
        </p:txBody>
      </p:sp>
      <p:sp>
        <p:nvSpPr>
          <p:cNvPr id="198" name="Google Shape;198;g1e7136359fc_0_0"/>
          <p:cNvSpPr txBox="1">
            <a:spLocks noGrp="1"/>
          </p:cNvSpPr>
          <p:nvPr>
            <p:ph type="body" idx="1"/>
          </p:nvPr>
        </p:nvSpPr>
        <p:spPr>
          <a:xfrm>
            <a:off x="685800" y="609600"/>
            <a:ext cx="6858000" cy="5334000"/>
          </a:xfrm>
          <a:prstGeom prst="rect">
            <a:avLst/>
          </a:prstGeom>
        </p:spPr>
        <p:txBody>
          <a:bodyPr spcFirstLastPara="1" wrap="square" lIns="91425" tIns="45700" rIns="91425" bIns="45700" anchor="t" anchorCtr="0">
            <a:normAutofit/>
          </a:bodyPr>
          <a:lstStyle/>
          <a:p>
            <a:pPr marL="0" lvl="0" indent="0" algn="l" rtl="0">
              <a:spcBef>
                <a:spcPts val="900"/>
              </a:spcBef>
              <a:spcAft>
                <a:spcPts val="0"/>
              </a:spcAft>
              <a:buNone/>
            </a:pPr>
            <a:endParaRPr dirty="0"/>
          </a:p>
        </p:txBody>
      </p:sp>
      <p:sp>
        <p:nvSpPr>
          <p:cNvPr id="199" name="Google Shape;199;g1e7136359fc_0_0"/>
          <p:cNvSpPr txBox="1">
            <a:spLocks noGrp="1"/>
          </p:cNvSpPr>
          <p:nvPr>
            <p:ph type="body" idx="2"/>
          </p:nvPr>
        </p:nvSpPr>
        <p:spPr>
          <a:xfrm>
            <a:off x="8458200" y="607392"/>
            <a:ext cx="3162000" cy="5599293"/>
          </a:xfrm>
          <a:prstGeom prst="rect">
            <a:avLst/>
          </a:prstGeom>
          <a:solidFill>
            <a:schemeClr val="accent6">
              <a:lumMod val="20000"/>
              <a:lumOff val="80000"/>
            </a:schemeClr>
          </a:solidFill>
        </p:spPr>
        <p:txBody>
          <a:bodyPr spcFirstLastPara="1" wrap="square" lIns="91425" tIns="45700" rIns="91425" bIns="45700" anchor="t" anchorCtr="0">
            <a:noAutofit/>
          </a:bodyPr>
          <a:lstStyle/>
          <a:p>
            <a:pPr marL="0" lvl="0" indent="0" algn="l" rtl="0">
              <a:spcBef>
                <a:spcPts val="800"/>
              </a:spcBef>
              <a:spcAft>
                <a:spcPts val="0"/>
              </a:spcAft>
              <a:buNone/>
            </a:pPr>
            <a:r>
              <a:rPr lang="hu-HU" dirty="0">
                <a:highlight>
                  <a:srgbClr val="D9D9D9"/>
                </a:highlight>
              </a:rPr>
              <a:t>„Az irodalomterápia alapvetése az amerikai író, Bruce </a:t>
            </a:r>
            <a:r>
              <a:rPr lang="hu-HU" dirty="0" err="1">
                <a:highlight>
                  <a:srgbClr val="D9D9D9"/>
                </a:highlight>
              </a:rPr>
              <a:t>Colville</a:t>
            </a:r>
            <a:r>
              <a:rPr lang="hu-HU" dirty="0">
                <a:highlight>
                  <a:srgbClr val="D9D9D9"/>
                </a:highlight>
              </a:rPr>
              <a:t> gondolata, miszerint ha az olvasót jó időben találja meg a megfelelő mű, akkor az olyan lesz, mint a szív felé kilőtt nyíl, utat talál az olvasó érzéseihez, problémáihoz, segít azok kifejezésében, feldolgozásában, és olyan támaszt nyújt az élet nehézségei közepette, amely megváltoztathatja az ember életét.”  </a:t>
            </a:r>
            <a:endParaRPr dirty="0">
              <a:highlight>
                <a:srgbClr val="D9D9D9"/>
              </a:highlight>
            </a:endParaRPr>
          </a:p>
          <a:p>
            <a:pPr marL="0" lvl="0" indent="0" algn="l" rtl="0">
              <a:spcBef>
                <a:spcPts val="800"/>
              </a:spcBef>
              <a:spcAft>
                <a:spcPts val="0"/>
              </a:spcAft>
              <a:buNone/>
            </a:pPr>
            <a:r>
              <a:rPr lang="hu-HU" dirty="0">
                <a:highlight>
                  <a:srgbClr val="D9D9D9"/>
                </a:highlight>
              </a:rPr>
              <a:t>(Béres Judit)</a:t>
            </a:r>
            <a:endParaRPr dirty="0">
              <a:highlight>
                <a:srgbClr val="D9D9D9"/>
              </a:highlight>
            </a:endParaRPr>
          </a:p>
        </p:txBody>
      </p:sp>
      <p:pic>
        <p:nvPicPr>
          <p:cNvPr id="200" name="Google Shape;200;g1e7136359fc_0_0"/>
          <p:cNvPicPr preferRelativeResize="0"/>
          <p:nvPr/>
        </p:nvPicPr>
        <p:blipFill>
          <a:blip r:embed="rId3">
            <a:alphaModFix/>
          </a:blip>
          <a:stretch>
            <a:fillRect/>
          </a:stretch>
        </p:blipFill>
        <p:spPr>
          <a:xfrm>
            <a:off x="-395100" y="1524425"/>
            <a:ext cx="8458199" cy="380917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D9ABB01-0F77-A7DD-C919-E27E107CFF52}"/>
              </a:ext>
            </a:extLst>
          </p:cNvPr>
          <p:cNvSpPr>
            <a:spLocks noGrp="1"/>
          </p:cNvSpPr>
          <p:nvPr>
            <p:ph type="title"/>
          </p:nvPr>
        </p:nvSpPr>
        <p:spPr/>
        <p:txBody>
          <a:bodyPr/>
          <a:lstStyle/>
          <a:p>
            <a:r>
              <a:rPr lang="hu-HU" dirty="0"/>
              <a:t>Hogyan használhatom a megelőzésben?</a:t>
            </a:r>
          </a:p>
        </p:txBody>
      </p:sp>
      <p:sp>
        <p:nvSpPr>
          <p:cNvPr id="3" name="Tartalom helye 2">
            <a:extLst>
              <a:ext uri="{FF2B5EF4-FFF2-40B4-BE49-F238E27FC236}">
                <a16:creationId xmlns:a16="http://schemas.microsoft.com/office/drawing/2014/main" id="{8259825B-C6D8-D80E-A8D8-63532A6B763A}"/>
              </a:ext>
            </a:extLst>
          </p:cNvPr>
          <p:cNvSpPr>
            <a:spLocks noGrp="1"/>
          </p:cNvSpPr>
          <p:nvPr>
            <p:ph idx="1"/>
          </p:nvPr>
        </p:nvSpPr>
        <p:spPr>
          <a:xfrm>
            <a:off x="1066800" y="1881673"/>
            <a:ext cx="10058400" cy="4346849"/>
          </a:xfrm>
        </p:spPr>
        <p:txBody>
          <a:bodyPr>
            <a:normAutofit/>
          </a:bodyPr>
          <a:lstStyle/>
          <a:p>
            <a:pPr marL="0" indent="0">
              <a:buNone/>
            </a:pPr>
            <a:r>
              <a:rPr lang="hu-HU" sz="1800" dirty="0"/>
              <a:t>Németh Luca Anna (szerk.): Szöveglelő, </a:t>
            </a:r>
            <a:r>
              <a:rPr lang="hu-HU" sz="1800" dirty="0" err="1"/>
              <a:t>Libertine</a:t>
            </a:r>
            <a:r>
              <a:rPr lang="hu-HU" sz="1800" dirty="0"/>
              <a:t>, Budapest, 2023.</a:t>
            </a:r>
          </a:p>
          <a:p>
            <a:pPr marL="0" indent="0">
              <a:buNone/>
            </a:pPr>
            <a:r>
              <a:rPr lang="hu-HU" sz="1800" dirty="0"/>
              <a:t>Béres Judit: Élet a sorok között, </a:t>
            </a:r>
            <a:r>
              <a:rPr lang="hu-HU" sz="1800" dirty="0" err="1"/>
              <a:t>Libri</a:t>
            </a:r>
            <a:r>
              <a:rPr lang="hu-HU" sz="1800" dirty="0"/>
              <a:t>, Budapest, 2022.</a:t>
            </a:r>
          </a:p>
          <a:p>
            <a:pPr marL="0" indent="0">
              <a:buNone/>
            </a:pPr>
            <a:r>
              <a:rPr lang="hu-HU" sz="1800" dirty="0"/>
              <a:t>Béres Judit (szerk.): „Az olvasás segít élni – átélni és túlélni is”, </a:t>
            </a:r>
            <a:r>
              <a:rPr lang="hu-HU" sz="1800" dirty="0" err="1"/>
              <a:t>Womenpress</a:t>
            </a:r>
            <a:r>
              <a:rPr lang="hu-HU" sz="1800" dirty="0"/>
              <a:t>, Pozsony, 2022.</a:t>
            </a:r>
          </a:p>
          <a:p>
            <a:pPr marL="0" indent="0">
              <a:buNone/>
            </a:pPr>
            <a:r>
              <a:rPr lang="hu-HU" sz="1800" dirty="0">
                <a:hlinkClick r:id="rId2"/>
              </a:rPr>
              <a:t>https://www.womanpress.sk/termek/az-olvasas-segit-elni/</a:t>
            </a:r>
            <a:endParaRPr lang="hu-HU" sz="1800" dirty="0"/>
          </a:p>
          <a:p>
            <a:pPr marL="0" indent="0">
              <a:buNone/>
            </a:pPr>
            <a:r>
              <a:rPr lang="hu-HU" sz="1800" dirty="0"/>
              <a:t>James W. </a:t>
            </a:r>
            <a:r>
              <a:rPr lang="hu-HU" sz="1800" dirty="0" err="1"/>
              <a:t>Pennebaker</a:t>
            </a:r>
            <a:r>
              <a:rPr lang="hu-HU" sz="1800" dirty="0"/>
              <a:t>–John F. Evans: Gyógyító írás, Kulcslyuk Kiadó, Budapest, 2018.</a:t>
            </a:r>
          </a:p>
          <a:p>
            <a:pPr marL="0" indent="0">
              <a:buNone/>
            </a:pPr>
            <a:r>
              <a:rPr lang="hu-HU" sz="1800" dirty="0"/>
              <a:t>Béres Judit: „Azért olvasok, hogy éljek”, Kronosz, Pécs, 2017.</a:t>
            </a:r>
          </a:p>
          <a:p>
            <a:pPr marL="0" indent="0">
              <a:buNone/>
            </a:pPr>
            <a:r>
              <a:rPr lang="hu-HU" sz="1800" dirty="0"/>
              <a:t>Helikon </a:t>
            </a:r>
            <a:r>
              <a:rPr lang="hu-HU" sz="1800" dirty="0" err="1"/>
              <a:t>Biblioterápia</a:t>
            </a:r>
            <a:r>
              <a:rPr lang="hu-HU" sz="1800" dirty="0"/>
              <a:t>-szám, 2016/2, </a:t>
            </a:r>
            <a:r>
              <a:rPr lang="hu-HU" sz="1800" dirty="0">
                <a:hlinkClick r:id="rId3"/>
              </a:rPr>
              <a:t>https://epa.oszk.hu/03500/03580/00004/pdf/</a:t>
            </a:r>
            <a:endParaRPr lang="hu-HU" sz="1800" dirty="0"/>
          </a:p>
          <a:p>
            <a:pPr marL="0" indent="0">
              <a:buNone/>
            </a:pPr>
            <a:r>
              <a:rPr lang="hu-HU" sz="1800" dirty="0"/>
              <a:t>Németh Attila–</a:t>
            </a:r>
            <a:r>
              <a:rPr lang="hu-HU" sz="1800" dirty="0" err="1"/>
              <a:t>Moretti</a:t>
            </a:r>
            <a:r>
              <a:rPr lang="hu-HU" sz="1800" dirty="0"/>
              <a:t> Magdolna (szerk.): „…ki szépen kimondja a rettenetet, azzal föl is oldja”, Medicina, Budapest, 2016.</a:t>
            </a:r>
          </a:p>
          <a:p>
            <a:pPr marL="0" indent="0">
              <a:buNone/>
            </a:pPr>
            <a:r>
              <a:rPr lang="hu-HU" sz="1800" dirty="0"/>
              <a:t>Jeney Éva: Nyitott könyv, Balassi, Budapest, 2012.</a:t>
            </a:r>
          </a:p>
        </p:txBody>
      </p:sp>
      <p:sp>
        <p:nvSpPr>
          <p:cNvPr id="4" name="Dátum helye 3">
            <a:extLst>
              <a:ext uri="{FF2B5EF4-FFF2-40B4-BE49-F238E27FC236}">
                <a16:creationId xmlns:a16="http://schemas.microsoft.com/office/drawing/2014/main" id="{498E9B49-3CEA-9A34-C7AE-94088B6F49FD}"/>
              </a:ext>
            </a:extLst>
          </p:cNvPr>
          <p:cNvSpPr>
            <a:spLocks noGrp="1"/>
          </p:cNvSpPr>
          <p:nvPr>
            <p:ph type="dt" sz="half" idx="10"/>
          </p:nvPr>
        </p:nvSpPr>
        <p:spPr/>
        <p:txBody>
          <a:bodyPr/>
          <a:lstStyle/>
          <a:p>
            <a:pPr rtl="0"/>
            <a:endParaRPr lang="en-US" dirty="0"/>
          </a:p>
        </p:txBody>
      </p:sp>
    </p:spTree>
    <p:extLst>
      <p:ext uri="{BB962C8B-B14F-4D97-AF65-F5344CB8AC3E}">
        <p14:creationId xmlns:p14="http://schemas.microsoft.com/office/powerpoint/2010/main" val="1159538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E494BD7-23EB-B82D-825C-683CF1E2000A}"/>
              </a:ext>
            </a:extLst>
          </p:cNvPr>
          <p:cNvSpPr>
            <a:spLocks noGrp="1"/>
          </p:cNvSpPr>
          <p:nvPr>
            <p:ph type="title"/>
          </p:nvPr>
        </p:nvSpPr>
        <p:spPr/>
        <p:txBody>
          <a:bodyPr/>
          <a:lstStyle/>
          <a:p>
            <a:r>
              <a:rPr lang="hu-HU" dirty="0"/>
              <a:t>Hogyan használhatom a kezelésben?</a:t>
            </a:r>
          </a:p>
        </p:txBody>
      </p:sp>
      <p:sp>
        <p:nvSpPr>
          <p:cNvPr id="3" name="Tartalom helye 2">
            <a:extLst>
              <a:ext uri="{FF2B5EF4-FFF2-40B4-BE49-F238E27FC236}">
                <a16:creationId xmlns:a16="http://schemas.microsoft.com/office/drawing/2014/main" id="{105F1B91-D0DE-013A-9500-1981D8831D0F}"/>
              </a:ext>
            </a:extLst>
          </p:cNvPr>
          <p:cNvSpPr>
            <a:spLocks noGrp="1"/>
          </p:cNvSpPr>
          <p:nvPr>
            <p:ph idx="1"/>
          </p:nvPr>
        </p:nvSpPr>
        <p:spPr/>
        <p:txBody>
          <a:bodyPr/>
          <a:lstStyle/>
          <a:p>
            <a:pPr marL="0" indent="0">
              <a:buNone/>
            </a:pPr>
            <a:r>
              <a:rPr lang="hu-HU" sz="1800" b="0" i="0" dirty="0">
                <a:effectLst/>
              </a:rPr>
              <a:t>Hajnal </a:t>
            </a:r>
            <a:r>
              <a:rPr lang="hu-HU" sz="1800" b="0" i="0" dirty="0" err="1">
                <a:effectLst/>
              </a:rPr>
              <a:t>Ward</a:t>
            </a:r>
            <a:r>
              <a:rPr lang="hu-HU" sz="1800" b="0" i="0" dirty="0">
                <a:effectLst/>
              </a:rPr>
              <a:t> Judit: Keresztúton, ELTE-PPK–</a:t>
            </a:r>
            <a:r>
              <a:rPr lang="hu-HU" sz="1800" b="0" i="0" dirty="0" err="1">
                <a:effectLst/>
              </a:rPr>
              <a:t>L'Harmattan</a:t>
            </a:r>
            <a:r>
              <a:rPr lang="hu-HU" sz="1800" b="0" i="0" dirty="0">
                <a:effectLst/>
              </a:rPr>
              <a:t>, Budapest, 2023.</a:t>
            </a:r>
          </a:p>
          <a:p>
            <a:pPr marL="0" indent="0">
              <a:buNone/>
            </a:pPr>
            <a:r>
              <a:rPr lang="hu-HU" sz="1800" b="0" i="0" dirty="0">
                <a:effectLst/>
              </a:rPr>
              <a:t>Hajnal </a:t>
            </a:r>
            <a:r>
              <a:rPr lang="hu-HU" sz="1800" b="0" i="0" dirty="0" err="1">
                <a:effectLst/>
              </a:rPr>
              <a:t>Ward</a:t>
            </a:r>
            <a:r>
              <a:rPr lang="hu-HU" sz="1800" b="0" i="0" dirty="0">
                <a:effectLst/>
              </a:rPr>
              <a:t> Judit: Tintásüveg, ELTE-PPK–</a:t>
            </a:r>
            <a:r>
              <a:rPr lang="hu-HU" sz="1800" b="0" i="0" dirty="0" err="1">
                <a:effectLst/>
              </a:rPr>
              <a:t>L'Harmattan</a:t>
            </a:r>
            <a:r>
              <a:rPr lang="hu-HU" sz="1800" b="0" i="0" dirty="0">
                <a:effectLst/>
              </a:rPr>
              <a:t>, Budapest, 2019.</a:t>
            </a:r>
            <a:endParaRPr lang="hu-HU" sz="1800" dirty="0"/>
          </a:p>
          <a:p>
            <a:pPr marL="0" indent="0">
              <a:buNone/>
            </a:pPr>
            <a:r>
              <a:rPr lang="hu-HU" sz="1800" dirty="0"/>
              <a:t>G. Tóth Anita: A </a:t>
            </a:r>
            <a:r>
              <a:rPr lang="hu-HU" sz="1800" dirty="0" err="1"/>
              <a:t>biblioterápia</a:t>
            </a:r>
            <a:r>
              <a:rPr lang="hu-HU" sz="1800" dirty="0"/>
              <a:t> klinikai alkalmazásáról, Könyvtári Figyelő, 2016/1. </a:t>
            </a:r>
            <a:r>
              <a:rPr lang="hu-HU" sz="1800" dirty="0">
                <a:hlinkClick r:id="rId2"/>
              </a:rPr>
              <a:t>http://mptpszichiatria.hu/upload/pszichiatria/document/KoF_A_biblioterapia_klinikai_alkalmazasarol_20160725.pdf?web_id=</a:t>
            </a:r>
            <a:endParaRPr lang="hu-HU" sz="1800" dirty="0"/>
          </a:p>
          <a:p>
            <a:pPr marL="0" indent="0">
              <a:buNone/>
            </a:pPr>
            <a:r>
              <a:rPr lang="hu-HU" sz="1800" dirty="0" err="1"/>
              <a:t>Mándi</a:t>
            </a:r>
            <a:r>
              <a:rPr lang="hu-HU" sz="1800" dirty="0"/>
              <a:t> Nikoletta: Lokális drámák – univerzális nyelv – Terápiás közösségben felépülő szenvedélybetegek életút narratíváinak visszatérő motívumai, 2013.</a:t>
            </a:r>
          </a:p>
          <a:p>
            <a:pPr marL="0" indent="0">
              <a:buNone/>
            </a:pPr>
            <a:r>
              <a:rPr lang="hu-HU" sz="1800" dirty="0">
                <a:hlinkClick r:id="rId3"/>
              </a:rPr>
              <a:t>https://pea.lib.pte.hu/bitstream/handle/pea/16067/mandi-nikoletta-phd-2013.pdf?sequence=1&amp;isAllowed=y</a:t>
            </a:r>
            <a:endParaRPr lang="hu-HU" sz="1800" dirty="0"/>
          </a:p>
          <a:p>
            <a:pPr marL="0" indent="0">
              <a:buNone/>
            </a:pPr>
            <a:endParaRPr lang="hu-HU" dirty="0"/>
          </a:p>
        </p:txBody>
      </p:sp>
      <p:sp>
        <p:nvSpPr>
          <p:cNvPr id="4" name="Dátum helye 3">
            <a:extLst>
              <a:ext uri="{FF2B5EF4-FFF2-40B4-BE49-F238E27FC236}">
                <a16:creationId xmlns:a16="http://schemas.microsoft.com/office/drawing/2014/main" id="{4CB0C6CF-00EB-B923-D740-3D3E48216568}"/>
              </a:ext>
            </a:extLst>
          </p:cNvPr>
          <p:cNvSpPr>
            <a:spLocks noGrp="1"/>
          </p:cNvSpPr>
          <p:nvPr>
            <p:ph type="dt" sz="half" idx="10"/>
          </p:nvPr>
        </p:nvSpPr>
        <p:spPr/>
        <p:txBody>
          <a:bodyPr/>
          <a:lstStyle/>
          <a:p>
            <a:pPr rtl="0"/>
            <a:endParaRPr lang="en-US" dirty="0"/>
          </a:p>
        </p:txBody>
      </p:sp>
    </p:spTree>
    <p:extLst>
      <p:ext uri="{BB962C8B-B14F-4D97-AF65-F5344CB8AC3E}">
        <p14:creationId xmlns:p14="http://schemas.microsoft.com/office/powerpoint/2010/main" val="2705163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ép helye 1">
            <a:extLst>
              <a:ext uri="{FF2B5EF4-FFF2-40B4-BE49-F238E27FC236}">
                <a16:creationId xmlns:a16="http://schemas.microsoft.com/office/drawing/2014/main" id="{428553C4-CCEC-C20F-76D6-86574962BC07}"/>
              </a:ext>
            </a:extLst>
          </p:cNvPr>
          <p:cNvSpPr>
            <a:spLocks noGrp="1"/>
          </p:cNvSpPr>
          <p:nvPr>
            <p:ph type="pic" idx="1"/>
          </p:nvPr>
        </p:nvSpPr>
        <p:spPr>
          <a:xfrm>
            <a:off x="-11065615" y="8558922"/>
            <a:ext cx="7696201" cy="6382512"/>
          </a:xfrm>
        </p:spPr>
        <p:txBody>
          <a:bodyPr/>
          <a:lstStyle/>
          <a:p>
            <a:endParaRPr lang="hu-HU"/>
          </a:p>
        </p:txBody>
      </p:sp>
      <p:sp>
        <p:nvSpPr>
          <p:cNvPr id="3" name="Dátum helye 2">
            <a:extLst>
              <a:ext uri="{FF2B5EF4-FFF2-40B4-BE49-F238E27FC236}">
                <a16:creationId xmlns:a16="http://schemas.microsoft.com/office/drawing/2014/main" id="{D03ED5D2-86A5-8441-6854-94F18FFCC55A}"/>
              </a:ext>
            </a:extLst>
          </p:cNvPr>
          <p:cNvSpPr>
            <a:spLocks noGrp="1"/>
          </p:cNvSpPr>
          <p:nvPr>
            <p:ph type="dt" sz="half" idx="10"/>
          </p:nvPr>
        </p:nvSpPr>
        <p:spPr/>
        <p:txBody>
          <a:bodyPr/>
          <a:lstStyle/>
          <a:p>
            <a:pPr rtl="0"/>
            <a:endParaRPr lang="en-US" dirty="0"/>
          </a:p>
        </p:txBody>
      </p:sp>
      <p:sp>
        <p:nvSpPr>
          <p:cNvPr id="4" name="Cím 3">
            <a:extLst>
              <a:ext uri="{FF2B5EF4-FFF2-40B4-BE49-F238E27FC236}">
                <a16:creationId xmlns:a16="http://schemas.microsoft.com/office/drawing/2014/main" id="{27706360-97D9-61C0-8FFA-DE4733A13B5D}"/>
              </a:ext>
            </a:extLst>
          </p:cNvPr>
          <p:cNvSpPr>
            <a:spLocks noGrp="1"/>
          </p:cNvSpPr>
          <p:nvPr>
            <p:ph type="title"/>
          </p:nvPr>
        </p:nvSpPr>
        <p:spPr/>
        <p:txBody>
          <a:bodyPr/>
          <a:lstStyle/>
          <a:p>
            <a:endParaRPr lang="hu-HU" dirty="0"/>
          </a:p>
        </p:txBody>
      </p:sp>
      <p:sp>
        <p:nvSpPr>
          <p:cNvPr id="5" name="Szöveg helye 4">
            <a:extLst>
              <a:ext uri="{FF2B5EF4-FFF2-40B4-BE49-F238E27FC236}">
                <a16:creationId xmlns:a16="http://schemas.microsoft.com/office/drawing/2014/main" id="{9233DDF2-6A39-9B66-65A8-1066F6C1A81A}"/>
              </a:ext>
            </a:extLst>
          </p:cNvPr>
          <p:cNvSpPr>
            <a:spLocks noGrp="1"/>
          </p:cNvSpPr>
          <p:nvPr>
            <p:ph type="body" sz="half" idx="2"/>
          </p:nvPr>
        </p:nvSpPr>
        <p:spPr>
          <a:xfrm>
            <a:off x="8375374" y="736980"/>
            <a:ext cx="3246650" cy="5517516"/>
          </a:xfrm>
        </p:spPr>
        <p:txBody>
          <a:bodyPr>
            <a:noAutofit/>
          </a:bodyPr>
          <a:lstStyle/>
          <a:p>
            <a:r>
              <a:rPr lang="hu-HU" sz="1400" i="0" dirty="0">
                <a:effectLst/>
              </a:rPr>
              <a:t>Darvasi László: Azért olvasok...</a:t>
            </a:r>
            <a:br>
              <a:rPr lang="hu-HU" sz="1400" dirty="0"/>
            </a:br>
            <a:br>
              <a:rPr lang="hu-HU" sz="1400" dirty="0"/>
            </a:br>
            <a:r>
              <a:rPr lang="hu-HU" sz="1400" b="0" i="0" dirty="0">
                <a:effectLst/>
              </a:rPr>
              <a:t>Azért olvasok, hogy ne féljek.</a:t>
            </a:r>
            <a:br>
              <a:rPr lang="hu-HU" sz="1400" dirty="0"/>
            </a:br>
            <a:r>
              <a:rPr lang="hu-HU" sz="1400" b="0" i="0" dirty="0">
                <a:effectLst/>
              </a:rPr>
              <a:t>Azért olvasok, hogy otthon legyek.</a:t>
            </a:r>
            <a:br>
              <a:rPr lang="hu-HU" sz="1400" dirty="0"/>
            </a:br>
            <a:r>
              <a:rPr lang="hu-HU" sz="1400" b="0" i="0" dirty="0">
                <a:effectLst/>
              </a:rPr>
              <a:t>Azért olvasok, hogy ne legyek otthon.</a:t>
            </a:r>
            <a:br>
              <a:rPr lang="hu-HU" sz="1400" dirty="0"/>
            </a:br>
            <a:r>
              <a:rPr lang="hu-HU" sz="1400" b="0" i="0" dirty="0">
                <a:effectLst/>
              </a:rPr>
              <a:t>Én  nem </a:t>
            </a:r>
            <a:r>
              <a:rPr lang="hu-HU" sz="1400" dirty="0"/>
              <a:t>tudom, miért olvasok. </a:t>
            </a:r>
            <a:r>
              <a:rPr lang="hu-HU" sz="1400"/>
              <a:t>Csak olvasok</a:t>
            </a:r>
            <a:r>
              <a:rPr lang="hu-HU" sz="1400" b="0" i="0">
                <a:effectLst/>
              </a:rPr>
              <a:t>.</a:t>
            </a:r>
            <a:br>
              <a:rPr lang="hu-HU" sz="1400" dirty="0"/>
            </a:br>
            <a:r>
              <a:rPr lang="hu-HU" sz="1400" b="0" i="0" dirty="0">
                <a:effectLst/>
              </a:rPr>
              <a:t>Én úgy olvasok, mintha engem is olvasnának.</a:t>
            </a:r>
            <a:br>
              <a:rPr lang="hu-HU" sz="1400" dirty="0"/>
            </a:br>
            <a:r>
              <a:rPr lang="hu-HU" sz="1400" b="0" i="0" dirty="0">
                <a:effectLst/>
              </a:rPr>
              <a:t>Én azért olvasok, mert egy másik embert keresek.</a:t>
            </a:r>
            <a:br>
              <a:rPr lang="hu-HU" sz="1400" dirty="0"/>
            </a:br>
            <a:r>
              <a:rPr lang="hu-HU" sz="1400" b="0" i="0" dirty="0">
                <a:effectLst/>
              </a:rPr>
              <a:t>Én azért olvasok, mert magamat keresem.</a:t>
            </a:r>
            <a:br>
              <a:rPr lang="hu-HU" sz="1400" dirty="0"/>
            </a:br>
            <a:r>
              <a:rPr lang="hu-HU" sz="1400" b="0" i="0" dirty="0">
                <a:effectLst/>
              </a:rPr>
              <a:t>Én azért olvasok, hogy megtaláljanak.</a:t>
            </a:r>
            <a:br>
              <a:rPr lang="hu-HU" sz="1400" dirty="0"/>
            </a:br>
            <a:r>
              <a:rPr lang="hu-HU" sz="1400" b="0" i="0" dirty="0">
                <a:effectLst/>
              </a:rPr>
              <a:t>Én azért olvasok, mert érdekel a múlt.</a:t>
            </a:r>
            <a:br>
              <a:rPr lang="hu-HU" sz="1400" dirty="0"/>
            </a:br>
            <a:r>
              <a:rPr lang="hu-HU" sz="1400" b="0" i="0" dirty="0">
                <a:effectLst/>
              </a:rPr>
              <a:t>Én azért olvasok, mert érdekel a jövő.</a:t>
            </a:r>
            <a:br>
              <a:rPr lang="hu-HU" sz="1400" dirty="0"/>
            </a:br>
            <a:r>
              <a:rPr lang="hu-HU" sz="1400" b="0" i="0" dirty="0">
                <a:effectLst/>
              </a:rPr>
              <a:t>Én azért olvasok, mert érdekel a jelen.</a:t>
            </a:r>
            <a:br>
              <a:rPr lang="hu-HU" sz="1400" dirty="0"/>
            </a:br>
            <a:r>
              <a:rPr lang="hu-HU" sz="1400" b="0" i="0" dirty="0">
                <a:effectLst/>
              </a:rPr>
              <a:t>Én azért olvasok, mert szeretni akarok.</a:t>
            </a:r>
            <a:br>
              <a:rPr lang="hu-HU" sz="1400" dirty="0"/>
            </a:br>
            <a:r>
              <a:rPr lang="hu-HU" sz="1400" b="0" i="0" dirty="0">
                <a:effectLst/>
              </a:rPr>
              <a:t>Én azért olvasok, mert keresek.</a:t>
            </a:r>
            <a:br>
              <a:rPr lang="hu-HU" sz="1400" dirty="0"/>
            </a:br>
            <a:r>
              <a:rPr lang="hu-HU" sz="1400" b="0" i="0" dirty="0">
                <a:effectLst/>
              </a:rPr>
              <a:t>… és amikor olvasok, megtalálom.</a:t>
            </a:r>
            <a:endParaRPr lang="hu-HU" sz="1400" dirty="0"/>
          </a:p>
        </p:txBody>
      </p:sp>
      <p:pic>
        <p:nvPicPr>
          <p:cNvPr id="5122" name="Picture 2" descr="Nem érhető el leírás a fényképhez.">
            <a:extLst>
              <a:ext uri="{FF2B5EF4-FFF2-40B4-BE49-F238E27FC236}">
                <a16:creationId xmlns:a16="http://schemas.microsoft.com/office/drawing/2014/main" id="{97AC74A8-C147-EF57-1ED7-CF09E74A9B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146" y="1435745"/>
            <a:ext cx="7484861" cy="4210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87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EEDFD16-8A81-4A29-ABC5-CEB6D5F7B319}"/>
              </a:ext>
            </a:extLst>
          </p:cNvPr>
          <p:cNvSpPr>
            <a:spLocks noGrp="1"/>
          </p:cNvSpPr>
          <p:nvPr>
            <p:ph type="title"/>
          </p:nvPr>
        </p:nvSpPr>
        <p:spPr/>
        <p:txBody>
          <a:bodyPr/>
          <a:lstStyle/>
          <a:p>
            <a:r>
              <a:rPr lang="hu-HU" dirty="0"/>
              <a:t>A</a:t>
            </a:r>
          </a:p>
        </p:txBody>
      </p:sp>
      <p:sp>
        <p:nvSpPr>
          <p:cNvPr id="3" name="Tartalom helye 2">
            <a:extLst>
              <a:ext uri="{FF2B5EF4-FFF2-40B4-BE49-F238E27FC236}">
                <a16:creationId xmlns:a16="http://schemas.microsoft.com/office/drawing/2014/main" id="{BD520A10-DE7E-845E-12D0-8C1F058FCB3C}"/>
              </a:ext>
            </a:extLst>
          </p:cNvPr>
          <p:cNvSpPr>
            <a:spLocks noGrp="1"/>
          </p:cNvSpPr>
          <p:nvPr>
            <p:ph idx="1"/>
          </p:nvPr>
        </p:nvSpPr>
        <p:spPr>
          <a:xfrm>
            <a:off x="5936775" y="642594"/>
            <a:ext cx="5773003" cy="5572812"/>
          </a:xfrm>
        </p:spPr>
        <p:txBody>
          <a:bodyPr>
            <a:normAutofit/>
          </a:bodyPr>
          <a:lstStyle/>
          <a:p>
            <a:pPr marL="0" indent="0">
              <a:buNone/>
            </a:pPr>
            <a:r>
              <a:rPr lang="hu-HU" sz="1600" b="0" i="0" dirty="0">
                <a:effectLst/>
              </a:rPr>
              <a:t>„A </a:t>
            </a:r>
            <a:r>
              <a:rPr lang="hu-HU" sz="1600" b="0" i="0" dirty="0" err="1">
                <a:effectLst/>
              </a:rPr>
              <a:t>biblioterápia</a:t>
            </a:r>
            <a:r>
              <a:rPr lang="hu-HU" sz="1600" b="0" i="0" dirty="0">
                <a:effectLst/>
              </a:rPr>
              <a:t> egy kiegészítő terápia. Az a törekvés, hogy célzottan, az adott életszakasznak, élethelyzetnek, problémának megfelelő könyvet kapjon a kliens, ami vagy megoldást ad, vagy csak körbejárási lehetőségeket mutat meg a számára. </a:t>
            </a:r>
            <a:r>
              <a:rPr lang="hu-HU" sz="1600" i="1" dirty="0"/>
              <a:t>»</a:t>
            </a:r>
            <a:r>
              <a:rPr lang="hu-HU" sz="1600" b="0" i="1" dirty="0">
                <a:effectLst/>
              </a:rPr>
              <a:t>Mi az, amire nem gondoltam, jé, hát erre se, meg erre se, nahát, tényleg!«</a:t>
            </a:r>
            <a:r>
              <a:rPr lang="hu-HU" sz="1600" b="0" i="0" dirty="0">
                <a:effectLst/>
              </a:rPr>
              <a:t> Sok olyan eset is van, amikor nem a kész megoldások kellenek, hanem egyszerűen néha csak annyi, hogy legyenek szavak, amikkel elmondja, hogy mi is az, amiben van. Könnyebb, hogy tudja azt mondani, »</a:t>
            </a:r>
            <a:r>
              <a:rPr lang="hu-HU" sz="1600" b="0" i="1" dirty="0">
                <a:effectLst/>
              </a:rPr>
              <a:t>Hát igen, emlékszik doki, hogy abban a könyvben el kell felejtenie az emlékeit, különben nem jut haza, de hogyha nem emlékszik, akkor mi legyen, és ott volt, hogy a barátok azok azért vannak, hogy ebben is segítsenek, és jé, a barátok meg a közösség az erre is használható«.</a:t>
            </a:r>
            <a:r>
              <a:rPr lang="hu-HU" sz="1600" b="0" i="0" dirty="0">
                <a:effectLst/>
              </a:rPr>
              <a:t> Akkor vannak szavak, amikkel az érzéseit meg tudja fogalmazni. Mi az, ami benne van, mi az, ami feszíti, ami mozgatja.</a:t>
            </a:r>
          </a:p>
          <a:p>
            <a:pPr marL="0" indent="0">
              <a:buNone/>
            </a:pPr>
            <a:r>
              <a:rPr lang="hu-HU" sz="1600" b="0" i="0" dirty="0">
                <a:effectLst/>
              </a:rPr>
              <a:t>A </a:t>
            </a:r>
            <a:r>
              <a:rPr lang="hu-HU" sz="1600" b="0" i="0" dirty="0" err="1">
                <a:effectLst/>
              </a:rPr>
              <a:t>biblioterápia</a:t>
            </a:r>
            <a:r>
              <a:rPr lang="hu-HU" sz="1600" b="0" i="0" dirty="0">
                <a:effectLst/>
              </a:rPr>
              <a:t> egy stratégiai játék; vannak elsődleges, másodlagos, harmadlagos céljai. A fő célja, hogy jól érezze magát a kliens, hogy valamivel előrébb legyen az életében, mint azelőtt volt.” (Nagy István Miklós)</a:t>
            </a:r>
            <a:endParaRPr lang="hu-HU" sz="1600" dirty="0"/>
          </a:p>
        </p:txBody>
      </p:sp>
      <p:sp>
        <p:nvSpPr>
          <p:cNvPr id="4" name="Dátum helye 3">
            <a:extLst>
              <a:ext uri="{FF2B5EF4-FFF2-40B4-BE49-F238E27FC236}">
                <a16:creationId xmlns:a16="http://schemas.microsoft.com/office/drawing/2014/main" id="{93D5067F-9BD4-D3AE-F936-AEC9740147E7}"/>
              </a:ext>
            </a:extLst>
          </p:cNvPr>
          <p:cNvSpPr>
            <a:spLocks noGrp="1"/>
          </p:cNvSpPr>
          <p:nvPr>
            <p:ph type="dt" sz="half" idx="10"/>
          </p:nvPr>
        </p:nvSpPr>
        <p:spPr/>
        <p:txBody>
          <a:bodyPr/>
          <a:lstStyle/>
          <a:p>
            <a:pPr rtl="0"/>
            <a:endParaRPr lang="en-US" dirty="0"/>
          </a:p>
        </p:txBody>
      </p:sp>
      <p:pic>
        <p:nvPicPr>
          <p:cNvPr id="1026" name="Picture 2">
            <a:extLst>
              <a:ext uri="{FF2B5EF4-FFF2-40B4-BE49-F238E27FC236}">
                <a16:creationId xmlns:a16="http://schemas.microsoft.com/office/drawing/2014/main" id="{22FD7197-43C2-952E-CF8A-E8AEF5B827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505" y="780055"/>
            <a:ext cx="7620000"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121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A4FE042-03ED-9E2A-8758-4C0DE6B81AC0}"/>
              </a:ext>
            </a:extLst>
          </p:cNvPr>
          <p:cNvSpPr>
            <a:spLocks noGrp="1"/>
          </p:cNvSpPr>
          <p:nvPr>
            <p:ph type="title"/>
          </p:nvPr>
        </p:nvSpPr>
        <p:spPr/>
        <p:txBody>
          <a:bodyPr/>
          <a:lstStyle/>
          <a:p>
            <a:r>
              <a:rPr lang="hu-HU" dirty="0"/>
              <a:t>Milyen szövegek használhatók?</a:t>
            </a:r>
          </a:p>
        </p:txBody>
      </p:sp>
      <p:sp>
        <p:nvSpPr>
          <p:cNvPr id="3" name="Tartalom helye 2">
            <a:extLst>
              <a:ext uri="{FF2B5EF4-FFF2-40B4-BE49-F238E27FC236}">
                <a16:creationId xmlns:a16="http://schemas.microsoft.com/office/drawing/2014/main" id="{7FF3FE1A-B789-1BFE-F86C-B7A2C07D1431}"/>
              </a:ext>
            </a:extLst>
          </p:cNvPr>
          <p:cNvSpPr>
            <a:spLocks noGrp="1"/>
          </p:cNvSpPr>
          <p:nvPr>
            <p:ph idx="1"/>
          </p:nvPr>
        </p:nvSpPr>
        <p:spPr>
          <a:xfrm>
            <a:off x="477078" y="2103120"/>
            <a:ext cx="6334539" cy="3849624"/>
          </a:xfrm>
        </p:spPr>
        <p:txBody>
          <a:bodyPr>
            <a:normAutofit lnSpcReduction="10000"/>
          </a:bodyPr>
          <a:lstStyle/>
          <a:p>
            <a:pPr marL="0" indent="0">
              <a:buNone/>
            </a:pPr>
            <a:r>
              <a:rPr lang="hu-HU" sz="1800" dirty="0"/>
              <a:t>„Az alkalmazható szövegek esetében az a fő kritérium, hogy találkozzanak a terápia fókuszba állított kérdéseivel, a terápiában részt vevő személyek érzelmi igényeivel és intellektuális képességeivel, s legyenek alkalmasak arra, hogy a közös értelmezésen és pábeszéden, reflexiókon keresztül katalizálják az önismereti munkát, segítsenek rálátni életünk összefüggéseire és támogassák a személyes élmények mozgósítását, a problémáink átdolgozását. (…) Az a szöveg lesz terápiás szempontból megfelelő és hatékony, amely alkalmas arra, hogy saját élményeket hívjon elő, belátásokhoz vezesse az embert, és a személyiséget gazdagító hatású terápiás beszélgetések és írásgyakorlatok katalizátorává váljon.” (Béres Judit)</a:t>
            </a:r>
          </a:p>
        </p:txBody>
      </p:sp>
      <p:sp>
        <p:nvSpPr>
          <p:cNvPr id="4" name="Dátum helye 3">
            <a:extLst>
              <a:ext uri="{FF2B5EF4-FFF2-40B4-BE49-F238E27FC236}">
                <a16:creationId xmlns:a16="http://schemas.microsoft.com/office/drawing/2014/main" id="{2059B226-CA9A-4E1B-8F83-7100C862469E}"/>
              </a:ext>
            </a:extLst>
          </p:cNvPr>
          <p:cNvSpPr>
            <a:spLocks noGrp="1"/>
          </p:cNvSpPr>
          <p:nvPr>
            <p:ph type="dt" sz="half" idx="10"/>
          </p:nvPr>
        </p:nvSpPr>
        <p:spPr/>
        <p:txBody>
          <a:bodyPr/>
          <a:lstStyle/>
          <a:p>
            <a:pPr rtl="0"/>
            <a:endParaRPr lang="en-US" dirty="0"/>
          </a:p>
        </p:txBody>
      </p:sp>
      <p:pic>
        <p:nvPicPr>
          <p:cNvPr id="2050" name="Picture 2" descr="A mai problémáink, dilemmáink kontextusában is sokat tud adni az  irodalomterápia” – Béres Judit az új könyvéről - kultúra.hu">
            <a:extLst>
              <a:ext uri="{FF2B5EF4-FFF2-40B4-BE49-F238E27FC236}">
                <a16:creationId xmlns:a16="http://schemas.microsoft.com/office/drawing/2014/main" id="{7C03FBE0-28C9-5FC1-9BD4-24618EF08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617" y="2099414"/>
            <a:ext cx="6848582" cy="3849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89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1DFF0F0-4EF8-86EC-6A0B-5D5FFE8BEC70}"/>
              </a:ext>
            </a:extLst>
          </p:cNvPr>
          <p:cNvSpPr>
            <a:spLocks noGrp="1"/>
          </p:cNvSpPr>
          <p:nvPr>
            <p:ph type="title"/>
          </p:nvPr>
        </p:nvSpPr>
        <p:spPr/>
        <p:txBody>
          <a:bodyPr/>
          <a:lstStyle/>
          <a:p>
            <a:r>
              <a:rPr lang="hu-HU" dirty="0"/>
              <a:t>Tematikus szövegajánlatok</a:t>
            </a:r>
          </a:p>
        </p:txBody>
      </p:sp>
      <p:sp>
        <p:nvSpPr>
          <p:cNvPr id="3" name="Tartalom helye 2">
            <a:extLst>
              <a:ext uri="{FF2B5EF4-FFF2-40B4-BE49-F238E27FC236}">
                <a16:creationId xmlns:a16="http://schemas.microsoft.com/office/drawing/2014/main" id="{737508DA-79E9-F6CE-A6C8-AAC02F6644BC}"/>
              </a:ext>
            </a:extLst>
          </p:cNvPr>
          <p:cNvSpPr>
            <a:spLocks noGrp="1"/>
          </p:cNvSpPr>
          <p:nvPr>
            <p:ph idx="1"/>
          </p:nvPr>
        </p:nvSpPr>
        <p:spPr>
          <a:xfrm>
            <a:off x="1066800" y="1828800"/>
            <a:ext cx="5373757" cy="4386606"/>
          </a:xfrm>
        </p:spPr>
        <p:txBody>
          <a:bodyPr>
            <a:normAutofit/>
          </a:bodyPr>
          <a:lstStyle/>
          <a:p>
            <a:pPr marL="0" indent="0">
              <a:buNone/>
            </a:pPr>
            <a:r>
              <a:rPr lang="hu-HU" dirty="0" err="1"/>
              <a:t>Szilvási</a:t>
            </a:r>
            <a:r>
              <a:rPr lang="hu-HU" dirty="0"/>
              <a:t> Lajos: Albérlet a Síp utcában</a:t>
            </a:r>
          </a:p>
          <a:p>
            <a:pPr marL="0" indent="0">
              <a:buNone/>
            </a:pPr>
            <a:r>
              <a:rPr lang="hu-HU" dirty="0"/>
              <a:t>Hajnóczy Péter: A Halál </a:t>
            </a:r>
            <a:r>
              <a:rPr lang="hu-HU" dirty="0" err="1"/>
              <a:t>kilovagolt</a:t>
            </a:r>
            <a:r>
              <a:rPr lang="hu-HU" dirty="0"/>
              <a:t> Perzsiából</a:t>
            </a:r>
          </a:p>
          <a:p>
            <a:pPr marL="0" indent="0">
              <a:buNone/>
            </a:pPr>
            <a:r>
              <a:rPr lang="hu-HU" dirty="0" err="1"/>
              <a:t>Lucien</a:t>
            </a:r>
            <a:r>
              <a:rPr lang="hu-HU" dirty="0"/>
              <a:t> </a:t>
            </a:r>
            <a:r>
              <a:rPr lang="hu-HU" dirty="0" err="1"/>
              <a:t>Aimé</a:t>
            </a:r>
            <a:r>
              <a:rPr lang="hu-HU" dirty="0"/>
              <a:t> Duval: Miért oly hosszú az éj?</a:t>
            </a:r>
          </a:p>
          <a:p>
            <a:pPr marL="0" indent="0">
              <a:buNone/>
            </a:pPr>
            <a:r>
              <a:rPr lang="hu-HU" dirty="0"/>
              <a:t>Borbély Szilárd: Nincstelenek</a:t>
            </a:r>
          </a:p>
          <a:p>
            <a:pPr marL="0" indent="0">
              <a:buNone/>
            </a:pPr>
            <a:r>
              <a:rPr lang="hu-HU" dirty="0" err="1"/>
              <a:t>Karafiáth</a:t>
            </a:r>
            <a:r>
              <a:rPr lang="hu-HU" dirty="0"/>
              <a:t> Orsolya: Szirén</a:t>
            </a:r>
          </a:p>
          <a:p>
            <a:pPr marL="0" indent="0">
              <a:buNone/>
            </a:pPr>
            <a:r>
              <a:rPr lang="hu-HU" dirty="0"/>
              <a:t>Anna </a:t>
            </a:r>
            <a:r>
              <a:rPr lang="hu-HU" dirty="0" err="1"/>
              <a:t>Gavalda</a:t>
            </a:r>
            <a:r>
              <a:rPr lang="hu-HU" dirty="0"/>
              <a:t>: Nők illegalitásban</a:t>
            </a:r>
          </a:p>
          <a:p>
            <a:pPr marL="0" indent="0">
              <a:buNone/>
            </a:pPr>
            <a:r>
              <a:rPr lang="hu-HU" dirty="0" err="1"/>
              <a:t>Jo</a:t>
            </a:r>
            <a:r>
              <a:rPr lang="hu-HU" dirty="0"/>
              <a:t> </a:t>
            </a:r>
            <a:r>
              <a:rPr lang="hu-HU" dirty="0" err="1"/>
              <a:t>Nesbö</a:t>
            </a:r>
            <a:r>
              <a:rPr lang="hu-HU" dirty="0"/>
              <a:t>: Denevérember</a:t>
            </a:r>
          </a:p>
          <a:p>
            <a:pPr marL="0" indent="0">
              <a:buNone/>
            </a:pPr>
            <a:r>
              <a:rPr lang="hu-HU" dirty="0" err="1"/>
              <a:t>Bödőcs</a:t>
            </a:r>
            <a:r>
              <a:rPr lang="hu-HU" dirty="0"/>
              <a:t> Tibor: Meg se kínáltak</a:t>
            </a:r>
          </a:p>
          <a:p>
            <a:pPr marL="0" indent="0">
              <a:buNone/>
            </a:pPr>
            <a:r>
              <a:rPr lang="hu-HU" dirty="0" err="1"/>
              <a:t>Elekes</a:t>
            </a:r>
            <a:r>
              <a:rPr lang="hu-HU" dirty="0"/>
              <a:t> Dóra: A muter meg a dzsinnek</a:t>
            </a:r>
          </a:p>
          <a:p>
            <a:pPr marL="0" indent="0">
              <a:buNone/>
            </a:pPr>
            <a:r>
              <a:rPr lang="hu-HU" dirty="0" err="1"/>
              <a:t>Fredrik</a:t>
            </a:r>
            <a:r>
              <a:rPr lang="hu-HU" dirty="0"/>
              <a:t> </a:t>
            </a:r>
            <a:r>
              <a:rPr lang="hu-HU" dirty="0" err="1"/>
              <a:t>Backmann</a:t>
            </a:r>
            <a:r>
              <a:rPr lang="hu-HU" dirty="0"/>
              <a:t>: A nagymamám azt üzeni, bocs</a:t>
            </a:r>
          </a:p>
          <a:p>
            <a:pPr marL="0" indent="0">
              <a:buNone/>
            </a:pPr>
            <a:r>
              <a:rPr lang="hu-HU" dirty="0" err="1"/>
              <a:t>Gail</a:t>
            </a:r>
            <a:r>
              <a:rPr lang="hu-HU" dirty="0"/>
              <a:t> </a:t>
            </a:r>
            <a:r>
              <a:rPr lang="hu-HU" dirty="0" err="1"/>
              <a:t>Honeyman</a:t>
            </a:r>
            <a:r>
              <a:rPr lang="hu-HU" dirty="0"/>
              <a:t>: Eleanor </a:t>
            </a:r>
            <a:r>
              <a:rPr lang="hu-HU" dirty="0" err="1"/>
              <a:t>Oliphant</a:t>
            </a:r>
            <a:r>
              <a:rPr lang="hu-HU" dirty="0"/>
              <a:t> köszöni, jól van</a:t>
            </a:r>
          </a:p>
          <a:p>
            <a:pPr marL="0" indent="0">
              <a:buNone/>
            </a:pPr>
            <a:r>
              <a:rPr lang="hu-HU" dirty="0"/>
              <a:t>Anonim Alkoholisták „nagykönyve”</a:t>
            </a:r>
          </a:p>
        </p:txBody>
      </p:sp>
      <p:sp>
        <p:nvSpPr>
          <p:cNvPr id="4" name="Dátum helye 3">
            <a:extLst>
              <a:ext uri="{FF2B5EF4-FFF2-40B4-BE49-F238E27FC236}">
                <a16:creationId xmlns:a16="http://schemas.microsoft.com/office/drawing/2014/main" id="{C9784AA1-49BE-567C-C231-4F2154C5F153}"/>
              </a:ext>
            </a:extLst>
          </p:cNvPr>
          <p:cNvSpPr>
            <a:spLocks noGrp="1"/>
          </p:cNvSpPr>
          <p:nvPr>
            <p:ph type="dt" sz="half" idx="10"/>
          </p:nvPr>
        </p:nvSpPr>
        <p:spPr/>
        <p:txBody>
          <a:bodyPr/>
          <a:lstStyle/>
          <a:p>
            <a:pPr rtl="0"/>
            <a:endParaRPr lang="en-US" dirty="0"/>
          </a:p>
        </p:txBody>
      </p:sp>
      <p:pic>
        <p:nvPicPr>
          <p:cNvPr id="3074" name="Picture 2" descr="Illustration of man imprisoned in a bottle of alcohol, surreal addiction abstract concept Illustration of man imprisoned in a bottle of alcohol, surreal addiction abstract concept alkcoholism stock illustrations">
            <a:extLst>
              <a:ext uri="{FF2B5EF4-FFF2-40B4-BE49-F238E27FC236}">
                <a16:creationId xmlns:a16="http://schemas.microsoft.com/office/drawing/2014/main" id="{B46D9765-6B66-B63B-7A0E-890E26DF6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8666" y="2014194"/>
            <a:ext cx="58293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816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C703929-1E69-5F9D-A370-E946C39A711F}"/>
              </a:ext>
            </a:extLst>
          </p:cNvPr>
          <p:cNvSpPr>
            <a:spLocks noGrp="1"/>
          </p:cNvSpPr>
          <p:nvPr>
            <p:ph type="title"/>
          </p:nvPr>
        </p:nvSpPr>
        <p:spPr/>
        <p:txBody>
          <a:bodyPr/>
          <a:lstStyle/>
          <a:p>
            <a:endParaRPr lang="hu-HU"/>
          </a:p>
        </p:txBody>
      </p:sp>
      <p:sp>
        <p:nvSpPr>
          <p:cNvPr id="3" name="Tartalom helye 2">
            <a:extLst>
              <a:ext uri="{FF2B5EF4-FFF2-40B4-BE49-F238E27FC236}">
                <a16:creationId xmlns:a16="http://schemas.microsoft.com/office/drawing/2014/main" id="{CB0EAAD6-E30A-BE7C-E14C-82603CFDD0F4}"/>
              </a:ext>
            </a:extLst>
          </p:cNvPr>
          <p:cNvSpPr>
            <a:spLocks noGrp="1"/>
          </p:cNvSpPr>
          <p:nvPr>
            <p:ph idx="1"/>
          </p:nvPr>
        </p:nvSpPr>
        <p:spPr>
          <a:xfrm>
            <a:off x="1066800" y="1338470"/>
            <a:ext cx="4711148" cy="4614273"/>
          </a:xfrm>
        </p:spPr>
        <p:txBody>
          <a:bodyPr>
            <a:normAutofit/>
          </a:bodyPr>
          <a:lstStyle/>
          <a:p>
            <a:pPr marL="0" indent="0">
              <a:buNone/>
            </a:pPr>
            <a:r>
              <a:rPr lang="hu-HU" sz="1800" dirty="0"/>
              <a:t>Arthur Conan Doyle: Botrány Csehországban</a:t>
            </a:r>
          </a:p>
          <a:p>
            <a:pPr marL="0" indent="0">
              <a:buNone/>
            </a:pPr>
            <a:r>
              <a:rPr lang="hu-HU" sz="1800" dirty="0"/>
              <a:t>Gabriel </a:t>
            </a:r>
            <a:r>
              <a:rPr lang="hu-HU" sz="1800" dirty="0" err="1"/>
              <a:t>Garcia</a:t>
            </a:r>
            <a:r>
              <a:rPr lang="hu-HU" sz="1800" dirty="0"/>
              <a:t> </a:t>
            </a:r>
            <a:r>
              <a:rPr lang="hu-HU" sz="1800" dirty="0" err="1"/>
              <a:t>Marquez</a:t>
            </a:r>
            <a:r>
              <a:rPr lang="hu-HU" sz="1800" dirty="0"/>
              <a:t>: Egy emberrablás története</a:t>
            </a:r>
          </a:p>
          <a:p>
            <a:pPr marL="0" indent="0">
              <a:buNone/>
            </a:pPr>
            <a:r>
              <a:rPr lang="hu-HU" sz="1800" dirty="0"/>
              <a:t>Dezső András: Magyar kóla</a:t>
            </a:r>
          </a:p>
          <a:p>
            <a:pPr marL="0" indent="0">
              <a:buNone/>
            </a:pPr>
            <a:r>
              <a:rPr lang="hu-HU" sz="1800" dirty="0"/>
              <a:t>Roberto </a:t>
            </a:r>
            <a:r>
              <a:rPr lang="hu-HU" sz="1800" dirty="0" err="1"/>
              <a:t>Saviano</a:t>
            </a:r>
            <a:r>
              <a:rPr lang="hu-HU" sz="1800" dirty="0"/>
              <a:t>: </a:t>
            </a:r>
            <a:r>
              <a:rPr lang="hu-HU" sz="1800" dirty="0" err="1"/>
              <a:t>ZéróZéróZéró</a:t>
            </a:r>
            <a:endParaRPr lang="hu-HU" sz="1800" dirty="0"/>
          </a:p>
          <a:p>
            <a:pPr marL="0" indent="0">
              <a:buNone/>
            </a:pPr>
            <a:r>
              <a:rPr lang="hu-HU" sz="1800" dirty="0" err="1"/>
              <a:t>Timothy</a:t>
            </a:r>
            <a:r>
              <a:rPr lang="hu-HU" sz="1800" dirty="0"/>
              <a:t> </a:t>
            </a:r>
            <a:r>
              <a:rPr lang="hu-HU" sz="1800" dirty="0" err="1"/>
              <a:t>Leary</a:t>
            </a:r>
            <a:r>
              <a:rPr lang="hu-HU" sz="1800" dirty="0"/>
              <a:t>: Belső utazások</a:t>
            </a:r>
          </a:p>
          <a:p>
            <a:pPr marL="0" indent="0">
              <a:buNone/>
            </a:pPr>
            <a:r>
              <a:rPr lang="hu-HU" sz="1800" dirty="0"/>
              <a:t>Jack </a:t>
            </a:r>
            <a:r>
              <a:rPr lang="hu-HU" sz="1800" dirty="0" err="1"/>
              <a:t>Kerouac</a:t>
            </a:r>
            <a:r>
              <a:rPr lang="hu-HU" sz="1800" dirty="0"/>
              <a:t>: Úton</a:t>
            </a:r>
          </a:p>
          <a:p>
            <a:pPr marL="0" indent="0">
              <a:buNone/>
            </a:pPr>
            <a:r>
              <a:rPr lang="hu-HU" sz="1800" dirty="0"/>
              <a:t>Aldous Huxley: Az érzékelés kapui</a:t>
            </a:r>
          </a:p>
          <a:p>
            <a:pPr marL="0" indent="0">
              <a:buNone/>
            </a:pPr>
            <a:r>
              <a:rPr lang="hu-HU" sz="1800" dirty="0" err="1"/>
              <a:t>Bret</a:t>
            </a:r>
            <a:r>
              <a:rPr lang="hu-HU" sz="1800" dirty="0"/>
              <a:t> </a:t>
            </a:r>
            <a:r>
              <a:rPr lang="hu-HU" sz="1800" dirty="0" err="1"/>
              <a:t>Easton</a:t>
            </a:r>
            <a:r>
              <a:rPr lang="hu-HU" sz="1800" dirty="0"/>
              <a:t> </a:t>
            </a:r>
            <a:r>
              <a:rPr lang="hu-HU" sz="1800" dirty="0" err="1"/>
              <a:t>Ellis</a:t>
            </a:r>
            <a:r>
              <a:rPr lang="hu-HU" sz="1800" dirty="0"/>
              <a:t>: Nullánál is kevesebb</a:t>
            </a:r>
          </a:p>
        </p:txBody>
      </p:sp>
      <p:sp>
        <p:nvSpPr>
          <p:cNvPr id="4" name="Dátum helye 3">
            <a:extLst>
              <a:ext uri="{FF2B5EF4-FFF2-40B4-BE49-F238E27FC236}">
                <a16:creationId xmlns:a16="http://schemas.microsoft.com/office/drawing/2014/main" id="{DB45101C-BBE4-4A86-C576-A5AD0F21B319}"/>
              </a:ext>
            </a:extLst>
          </p:cNvPr>
          <p:cNvSpPr>
            <a:spLocks noGrp="1"/>
          </p:cNvSpPr>
          <p:nvPr>
            <p:ph type="dt" sz="half" idx="10"/>
          </p:nvPr>
        </p:nvSpPr>
        <p:spPr/>
        <p:txBody>
          <a:bodyPr/>
          <a:lstStyle/>
          <a:p>
            <a:pPr rtl="0"/>
            <a:fld id="{5CFBBC46-FD46-4232-8D25-D1021A4A7771}" type="datetime1">
              <a:rPr lang="hu-HU" smtClean="0"/>
              <a:t>2023. 09. 25.</a:t>
            </a:fld>
            <a:endParaRPr lang="en-US"/>
          </a:p>
        </p:txBody>
      </p:sp>
      <p:pic>
        <p:nvPicPr>
          <p:cNvPr id="4098" name="Picture 2" descr="Hand Holding a Pill Hand Holding a Pill drug addiction stock illustrations">
            <a:extLst>
              <a:ext uri="{FF2B5EF4-FFF2-40B4-BE49-F238E27FC236}">
                <a16:creationId xmlns:a16="http://schemas.microsoft.com/office/drawing/2014/main" id="{4590DC4D-40C6-9C62-0310-BE6E19FF0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1361" y="514350"/>
            <a:ext cx="5257800" cy="582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516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átum helye 2">
            <a:extLst>
              <a:ext uri="{FF2B5EF4-FFF2-40B4-BE49-F238E27FC236}">
                <a16:creationId xmlns:a16="http://schemas.microsoft.com/office/drawing/2014/main" id="{79E29C10-9FE0-59DB-7661-E62D472A72D4}"/>
              </a:ext>
            </a:extLst>
          </p:cNvPr>
          <p:cNvSpPr>
            <a:spLocks noGrp="1"/>
          </p:cNvSpPr>
          <p:nvPr>
            <p:ph type="dt" sz="half" idx="10"/>
          </p:nvPr>
        </p:nvSpPr>
        <p:spPr/>
        <p:txBody>
          <a:bodyPr/>
          <a:lstStyle/>
          <a:p>
            <a:pPr rtl="0"/>
            <a:endParaRPr lang="en-US" dirty="0"/>
          </a:p>
        </p:txBody>
      </p:sp>
      <p:sp>
        <p:nvSpPr>
          <p:cNvPr id="4" name="Cím 3">
            <a:extLst>
              <a:ext uri="{FF2B5EF4-FFF2-40B4-BE49-F238E27FC236}">
                <a16:creationId xmlns:a16="http://schemas.microsoft.com/office/drawing/2014/main" id="{A8A7DA88-B085-54FC-DA5B-B3CF96FF0DF2}"/>
              </a:ext>
            </a:extLst>
          </p:cNvPr>
          <p:cNvSpPr>
            <a:spLocks noGrp="1"/>
          </p:cNvSpPr>
          <p:nvPr>
            <p:ph type="title"/>
          </p:nvPr>
        </p:nvSpPr>
        <p:spPr/>
        <p:txBody>
          <a:bodyPr/>
          <a:lstStyle/>
          <a:p>
            <a:endParaRPr lang="hu-HU"/>
          </a:p>
        </p:txBody>
      </p:sp>
      <p:sp>
        <p:nvSpPr>
          <p:cNvPr id="5" name="Szöveg helye 4">
            <a:extLst>
              <a:ext uri="{FF2B5EF4-FFF2-40B4-BE49-F238E27FC236}">
                <a16:creationId xmlns:a16="http://schemas.microsoft.com/office/drawing/2014/main" id="{75A11FFA-61EF-6D6B-26E0-DBBDFD54DC0B}"/>
              </a:ext>
            </a:extLst>
          </p:cNvPr>
          <p:cNvSpPr>
            <a:spLocks noGrp="1"/>
          </p:cNvSpPr>
          <p:nvPr>
            <p:ph type="body" sz="half" idx="2"/>
          </p:nvPr>
        </p:nvSpPr>
        <p:spPr>
          <a:xfrm>
            <a:off x="8477250" y="603504"/>
            <a:ext cx="3144774" cy="5294376"/>
          </a:xfrm>
        </p:spPr>
        <p:txBody>
          <a:bodyPr>
            <a:normAutofit/>
          </a:bodyPr>
          <a:lstStyle/>
          <a:p>
            <a:r>
              <a:rPr lang="hu-HU" sz="2000" b="0" i="0" dirty="0">
                <a:effectLst/>
                <a:latin typeface="Segoe UI Historic" panose="020B0502040204020203" pitchFamily="34" charset="0"/>
              </a:rPr>
              <a:t>„Ha valami nagy baj ér, keresgéljük a szavakat, dadogunk, hosszú szüneteket iktatunk be. Elakadunk. Mások nyelvén keresztül azonban visszakapjuk a nyelvünket. Fordulhatunk a vershez. Kinyithatjuk a könyvet. Valaki már járt odalent a mélyben, és felhozta nekünk a szavakat.” </a:t>
            </a:r>
          </a:p>
          <a:p>
            <a:r>
              <a:rPr lang="hu-HU" sz="2000" dirty="0">
                <a:latin typeface="Segoe UI Historic" panose="020B0502040204020203" pitchFamily="34" charset="0"/>
              </a:rPr>
              <a:t>(</a:t>
            </a:r>
            <a:r>
              <a:rPr lang="hu-HU" sz="2000" dirty="0" err="1">
                <a:latin typeface="Segoe UI Historic" panose="020B0502040204020203" pitchFamily="34" charset="0"/>
              </a:rPr>
              <a:t>Jeanette</a:t>
            </a:r>
            <a:r>
              <a:rPr lang="hu-HU" sz="2000" dirty="0">
                <a:latin typeface="Segoe UI Historic" panose="020B0502040204020203" pitchFamily="34" charset="0"/>
              </a:rPr>
              <a:t> </a:t>
            </a:r>
            <a:r>
              <a:rPr lang="hu-HU" sz="2000" dirty="0" err="1">
                <a:latin typeface="Segoe UI Historic" panose="020B0502040204020203" pitchFamily="34" charset="0"/>
              </a:rPr>
              <a:t>Winterson</a:t>
            </a:r>
            <a:r>
              <a:rPr lang="hu-HU" sz="2000" dirty="0">
                <a:latin typeface="Segoe UI Historic" panose="020B0502040204020203" pitchFamily="34" charset="0"/>
              </a:rPr>
              <a:t>)</a:t>
            </a:r>
            <a:endParaRPr lang="hu-HU" sz="2000" dirty="0"/>
          </a:p>
        </p:txBody>
      </p:sp>
      <p:pic>
        <p:nvPicPr>
          <p:cNvPr id="6148" name="Picture 4" descr="Nem érhető el leírás a fényképhez.">
            <a:extLst>
              <a:ext uri="{FF2B5EF4-FFF2-40B4-BE49-F238E27FC236}">
                <a16:creationId xmlns:a16="http://schemas.microsoft.com/office/drawing/2014/main" id="{374964CC-559C-3573-F6F3-9E7E90CB67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272" y="262406"/>
            <a:ext cx="6766969" cy="6333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029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6482D37-C85F-211C-0ED2-DFD1975C1647}"/>
              </a:ext>
            </a:extLst>
          </p:cNvPr>
          <p:cNvSpPr>
            <a:spLocks noGrp="1"/>
          </p:cNvSpPr>
          <p:nvPr>
            <p:ph type="title"/>
          </p:nvPr>
        </p:nvSpPr>
        <p:spPr/>
        <p:txBody>
          <a:bodyPr/>
          <a:lstStyle/>
          <a:p>
            <a:r>
              <a:rPr lang="hu-HU" dirty="0"/>
              <a:t>Hogyan hat az irodalomterápia?</a:t>
            </a:r>
          </a:p>
        </p:txBody>
      </p:sp>
      <p:sp>
        <p:nvSpPr>
          <p:cNvPr id="3" name="Tartalom helye 2">
            <a:extLst>
              <a:ext uri="{FF2B5EF4-FFF2-40B4-BE49-F238E27FC236}">
                <a16:creationId xmlns:a16="http://schemas.microsoft.com/office/drawing/2014/main" id="{C504725D-A6E4-9334-3CCB-1E66ECBBAC20}"/>
              </a:ext>
            </a:extLst>
          </p:cNvPr>
          <p:cNvSpPr>
            <a:spLocks noGrp="1"/>
          </p:cNvSpPr>
          <p:nvPr>
            <p:ph idx="1"/>
          </p:nvPr>
        </p:nvSpPr>
        <p:spPr>
          <a:xfrm>
            <a:off x="5380383" y="2014193"/>
            <a:ext cx="6241773" cy="4426363"/>
          </a:xfrm>
        </p:spPr>
        <p:txBody>
          <a:bodyPr>
            <a:normAutofit fontScale="92500" lnSpcReduction="10000"/>
          </a:bodyPr>
          <a:lstStyle/>
          <a:p>
            <a:pPr marL="0" indent="0">
              <a:buNone/>
            </a:pPr>
            <a:r>
              <a:rPr lang="hu-HU" sz="1800" dirty="0"/>
              <a:t>Nem gyógyítás, hanem támogatás: </a:t>
            </a:r>
          </a:p>
          <a:p>
            <a:pPr marL="0" indent="0">
              <a:buNone/>
            </a:pPr>
            <a:r>
              <a:rPr lang="hu-HU" sz="1800" dirty="0"/>
              <a:t>– kapcsolódni tanít (empátiagyakorlat);</a:t>
            </a:r>
          </a:p>
          <a:p>
            <a:pPr marL="0" indent="0">
              <a:buNone/>
            </a:pPr>
            <a:r>
              <a:rPr lang="hu-HU" sz="1800" dirty="0"/>
              <a:t>– gondolkodni tanít (felelősségvállalásra való ösztönzés és önálló véleményalkotási képesség serkentése); </a:t>
            </a:r>
          </a:p>
          <a:p>
            <a:pPr marL="0" indent="0">
              <a:buNone/>
            </a:pPr>
            <a:r>
              <a:rPr lang="hu-HU" sz="1800" dirty="0"/>
              <a:t>– koncentrálni tanít (befelé figyelésre szoktat); </a:t>
            </a:r>
          </a:p>
          <a:p>
            <a:pPr marL="0" indent="0">
              <a:buNone/>
            </a:pPr>
            <a:r>
              <a:rPr lang="hu-HU" sz="1800" dirty="0"/>
              <a:t>– szorongásoldó hatású (segít visszaszerezni a kontrollt a feszültséget okozó problémák felett)</a:t>
            </a:r>
          </a:p>
          <a:p>
            <a:pPr marL="0" indent="0">
              <a:buNone/>
            </a:pPr>
            <a:r>
              <a:rPr lang="hu-HU" sz="1800" dirty="0"/>
              <a:t>– projekciós felületet kínál</a:t>
            </a:r>
          </a:p>
          <a:p>
            <a:pPr marL="0" indent="0">
              <a:buNone/>
            </a:pPr>
            <a:r>
              <a:rPr lang="hu-HU" sz="1800" dirty="0"/>
              <a:t>– terepet nyújt az interperszonális tanuláshoz</a:t>
            </a:r>
          </a:p>
          <a:p>
            <a:pPr marL="0" indent="0">
              <a:buNone/>
            </a:pPr>
            <a:r>
              <a:rPr lang="hu-HU" sz="1800" dirty="0"/>
              <a:t>– segít az elmagányosodás elleni küzdelemben</a:t>
            </a:r>
          </a:p>
          <a:p>
            <a:pPr marL="0" indent="0">
              <a:buNone/>
            </a:pPr>
            <a:r>
              <a:rPr lang="hu-HU" sz="1800" dirty="0"/>
              <a:t>– katarzishoz juttat</a:t>
            </a:r>
          </a:p>
          <a:p>
            <a:pPr marL="0" indent="0">
              <a:buNone/>
            </a:pPr>
            <a:r>
              <a:rPr lang="hu-HU" sz="1800" dirty="0"/>
              <a:t>– mozgósítja a kreatív ént</a:t>
            </a:r>
          </a:p>
          <a:p>
            <a:pPr marL="0" indent="0">
              <a:buNone/>
            </a:pPr>
            <a:endParaRPr lang="hu-HU" sz="1800" dirty="0"/>
          </a:p>
          <a:p>
            <a:pPr marL="0" indent="0">
              <a:buNone/>
            </a:pPr>
            <a:endParaRPr lang="hu-HU" dirty="0"/>
          </a:p>
        </p:txBody>
      </p:sp>
      <p:pic>
        <p:nvPicPr>
          <p:cNvPr id="5122" name="Picture 2">
            <a:extLst>
              <a:ext uri="{FF2B5EF4-FFF2-40B4-BE49-F238E27FC236}">
                <a16:creationId xmlns:a16="http://schemas.microsoft.com/office/drawing/2014/main" id="{372B8C71-6DFC-344F-94B7-28D72EAB3D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272" y="1982992"/>
            <a:ext cx="4232414" cy="4232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403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211FAA8-78D9-4EBE-C70B-60011ED20379}"/>
              </a:ext>
            </a:extLst>
          </p:cNvPr>
          <p:cNvSpPr>
            <a:spLocks noGrp="1"/>
          </p:cNvSpPr>
          <p:nvPr>
            <p:ph type="title"/>
          </p:nvPr>
        </p:nvSpPr>
        <p:spPr/>
        <p:txBody>
          <a:bodyPr/>
          <a:lstStyle/>
          <a:p>
            <a:r>
              <a:rPr lang="hu-HU" dirty="0"/>
              <a:t>Hogyan hat az irodalomterápia?</a:t>
            </a:r>
          </a:p>
        </p:txBody>
      </p:sp>
      <p:sp>
        <p:nvSpPr>
          <p:cNvPr id="3" name="Tartalom helye 2">
            <a:extLst>
              <a:ext uri="{FF2B5EF4-FFF2-40B4-BE49-F238E27FC236}">
                <a16:creationId xmlns:a16="http://schemas.microsoft.com/office/drawing/2014/main" id="{9749931B-9119-2552-1BA9-D87DC37EF079}"/>
              </a:ext>
            </a:extLst>
          </p:cNvPr>
          <p:cNvSpPr>
            <a:spLocks noGrp="1"/>
          </p:cNvSpPr>
          <p:nvPr>
            <p:ph idx="1"/>
          </p:nvPr>
        </p:nvSpPr>
        <p:spPr>
          <a:xfrm>
            <a:off x="6387550" y="2119019"/>
            <a:ext cx="4048539" cy="3849624"/>
          </a:xfrm>
        </p:spPr>
        <p:txBody>
          <a:bodyPr>
            <a:normAutofit/>
          </a:bodyPr>
          <a:lstStyle/>
          <a:p>
            <a:pPr marL="0" indent="0">
              <a:buNone/>
            </a:pPr>
            <a:r>
              <a:rPr lang="hu-HU" sz="1800" dirty="0"/>
              <a:t>– a szöveg csak ugródeszka</a:t>
            </a:r>
          </a:p>
          <a:p>
            <a:pPr marL="0" indent="0">
              <a:buNone/>
            </a:pPr>
            <a:r>
              <a:rPr lang="hu-HU" sz="1800" dirty="0"/>
              <a:t>– a csoportvezető által irányított beszélgetés írásgyakorlatokkal kiegészítve</a:t>
            </a:r>
          </a:p>
          <a:p>
            <a:pPr marL="0" indent="0">
              <a:buNone/>
            </a:pPr>
            <a:r>
              <a:rPr lang="hu-HU" sz="1800" dirty="0"/>
              <a:t>– </a:t>
            </a:r>
            <a:r>
              <a:rPr lang="hu-HU" sz="1800" dirty="0" err="1"/>
              <a:t>rogersi</a:t>
            </a:r>
            <a:r>
              <a:rPr lang="hu-HU" sz="1800" dirty="0"/>
              <a:t> személyközpontú alapelvek</a:t>
            </a:r>
          </a:p>
          <a:p>
            <a:pPr marL="0" indent="0">
              <a:buNone/>
            </a:pPr>
            <a:r>
              <a:rPr lang="hu-HU" sz="1800" dirty="0"/>
              <a:t>– </a:t>
            </a:r>
            <a:r>
              <a:rPr lang="hu-HU" sz="1800" dirty="0" err="1"/>
              <a:t>Yalom</a:t>
            </a:r>
            <a:r>
              <a:rPr lang="hu-HU" sz="1800" dirty="0"/>
              <a:t> egzisztenciális csoportpszichoterápiáról vallott nézetei</a:t>
            </a:r>
          </a:p>
          <a:p>
            <a:pPr marL="0" indent="0">
              <a:buNone/>
            </a:pPr>
            <a:r>
              <a:rPr lang="hu-HU" sz="1800" dirty="0"/>
              <a:t>– a csoport mint másodlagos szocializációs terep</a:t>
            </a:r>
          </a:p>
        </p:txBody>
      </p:sp>
      <p:sp>
        <p:nvSpPr>
          <p:cNvPr id="4" name="Dátum helye 3">
            <a:extLst>
              <a:ext uri="{FF2B5EF4-FFF2-40B4-BE49-F238E27FC236}">
                <a16:creationId xmlns:a16="http://schemas.microsoft.com/office/drawing/2014/main" id="{D5A0C4D6-D780-3BC3-309C-A854B6DC0E6E}"/>
              </a:ext>
            </a:extLst>
          </p:cNvPr>
          <p:cNvSpPr>
            <a:spLocks noGrp="1"/>
          </p:cNvSpPr>
          <p:nvPr>
            <p:ph type="dt" sz="half" idx="10"/>
          </p:nvPr>
        </p:nvSpPr>
        <p:spPr/>
        <p:txBody>
          <a:bodyPr/>
          <a:lstStyle/>
          <a:p>
            <a:pPr rtl="0"/>
            <a:endParaRPr lang="en-US" dirty="0"/>
          </a:p>
        </p:txBody>
      </p:sp>
      <p:pic>
        <p:nvPicPr>
          <p:cNvPr id="6146" name="Picture 2">
            <a:extLst>
              <a:ext uri="{FF2B5EF4-FFF2-40B4-BE49-F238E27FC236}">
                <a16:creationId xmlns:a16="http://schemas.microsoft.com/office/drawing/2014/main" id="{59B86B6D-2086-3CAB-096A-01174B4449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93710"/>
            <a:ext cx="4360647" cy="4421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061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C0B7742-D68A-6FCF-B58C-39D53AC4D483}"/>
              </a:ext>
            </a:extLst>
          </p:cNvPr>
          <p:cNvSpPr>
            <a:spLocks noGrp="1"/>
          </p:cNvSpPr>
          <p:nvPr>
            <p:ph type="title"/>
          </p:nvPr>
        </p:nvSpPr>
        <p:spPr/>
        <p:txBody>
          <a:bodyPr>
            <a:normAutofit/>
          </a:bodyPr>
          <a:lstStyle/>
          <a:p>
            <a:r>
              <a:rPr lang="hu-HU" sz="3600" dirty="0"/>
              <a:t>Szövegek a változtatási hajlandóság felkeltésére</a:t>
            </a:r>
          </a:p>
        </p:txBody>
      </p:sp>
      <p:sp>
        <p:nvSpPr>
          <p:cNvPr id="3" name="Tartalom helye 2">
            <a:extLst>
              <a:ext uri="{FF2B5EF4-FFF2-40B4-BE49-F238E27FC236}">
                <a16:creationId xmlns:a16="http://schemas.microsoft.com/office/drawing/2014/main" id="{A5867F33-34D6-5E56-7537-91B0EA89430D}"/>
              </a:ext>
            </a:extLst>
          </p:cNvPr>
          <p:cNvSpPr>
            <a:spLocks noGrp="1"/>
          </p:cNvSpPr>
          <p:nvPr>
            <p:ph idx="1"/>
          </p:nvPr>
        </p:nvSpPr>
        <p:spPr>
          <a:xfrm>
            <a:off x="4320208" y="1696279"/>
            <a:ext cx="6804991" cy="4256466"/>
          </a:xfrm>
        </p:spPr>
        <p:txBody>
          <a:bodyPr>
            <a:noAutofit/>
          </a:bodyPr>
          <a:lstStyle/>
          <a:p>
            <a:pPr marL="0" indent="0">
              <a:buNone/>
            </a:pPr>
            <a:r>
              <a:rPr lang="hu-HU" sz="1800" dirty="0" err="1"/>
              <a:t>Lotilko</a:t>
            </a:r>
            <a:r>
              <a:rPr lang="hu-HU" sz="1800" dirty="0"/>
              <a:t> szárnyai</a:t>
            </a:r>
          </a:p>
          <a:p>
            <a:pPr marL="0" indent="0">
              <a:buNone/>
            </a:pPr>
            <a:r>
              <a:rPr lang="hu-HU" sz="1800" dirty="0"/>
              <a:t>Lázár Ervin: A kalapba zárt lány</a:t>
            </a:r>
          </a:p>
          <a:p>
            <a:pPr marL="0" indent="0">
              <a:buNone/>
            </a:pPr>
            <a:r>
              <a:rPr lang="hu-HU" sz="1800" dirty="0"/>
              <a:t>Karinthy Frigyes: Találkozás egy fiatalemberrel</a:t>
            </a:r>
          </a:p>
          <a:p>
            <a:pPr marL="0" indent="0">
              <a:buNone/>
            </a:pPr>
            <a:r>
              <a:rPr lang="hu-HU" sz="1800" dirty="0"/>
              <a:t>Turi Tímea: Találkozás egy fiatal lánnyal</a:t>
            </a:r>
          </a:p>
          <a:p>
            <a:pPr marL="0" indent="0">
              <a:buNone/>
            </a:pPr>
            <a:r>
              <a:rPr lang="hu-HU" sz="1800" dirty="0"/>
              <a:t>Nádasdy Ádám: Maradni, maradni</a:t>
            </a:r>
          </a:p>
          <a:p>
            <a:pPr marL="0" indent="0">
              <a:buNone/>
            </a:pPr>
            <a:r>
              <a:rPr lang="hu-HU" sz="1800" dirty="0"/>
              <a:t>Szabó T. Anna: Változás</a:t>
            </a:r>
          </a:p>
          <a:p>
            <a:pPr marL="0" indent="0">
              <a:buNone/>
            </a:pPr>
            <a:r>
              <a:rPr lang="hu-HU" sz="1800" dirty="0"/>
              <a:t>Áfra János: Újhold előtt</a:t>
            </a:r>
          </a:p>
          <a:p>
            <a:pPr marL="0" indent="0">
              <a:buNone/>
            </a:pPr>
            <a:r>
              <a:rPr lang="hu-HU" sz="1800" dirty="0"/>
              <a:t>Dékány Dávid: Teendők</a:t>
            </a:r>
          </a:p>
          <a:p>
            <a:pPr marL="0" indent="0">
              <a:buNone/>
            </a:pPr>
            <a:r>
              <a:rPr lang="hu-HU" sz="1800" dirty="0" err="1"/>
              <a:t>Grecsó</a:t>
            </a:r>
            <a:r>
              <a:rPr lang="hu-HU" sz="1800" dirty="0"/>
              <a:t> Krisztián: A miénk</a:t>
            </a:r>
          </a:p>
          <a:p>
            <a:pPr marL="0" indent="0">
              <a:buNone/>
            </a:pPr>
            <a:r>
              <a:rPr lang="hu-HU" sz="1800" dirty="0"/>
              <a:t>Simon Márton: Arról, hogy mi jó</a:t>
            </a:r>
          </a:p>
          <a:p>
            <a:pPr marL="0" indent="0">
              <a:buNone/>
            </a:pPr>
            <a:r>
              <a:rPr lang="hu-HU" sz="1800" dirty="0"/>
              <a:t>Szentmártoni János: Befejezhetetlen vers önmagunk állásáról</a:t>
            </a:r>
          </a:p>
        </p:txBody>
      </p:sp>
      <p:sp>
        <p:nvSpPr>
          <p:cNvPr id="4" name="Dátum helye 3">
            <a:extLst>
              <a:ext uri="{FF2B5EF4-FFF2-40B4-BE49-F238E27FC236}">
                <a16:creationId xmlns:a16="http://schemas.microsoft.com/office/drawing/2014/main" id="{DD59AE1A-5E5B-DBEE-2D39-A180BE1DB7B7}"/>
              </a:ext>
            </a:extLst>
          </p:cNvPr>
          <p:cNvSpPr>
            <a:spLocks noGrp="1"/>
          </p:cNvSpPr>
          <p:nvPr>
            <p:ph type="dt" sz="half" idx="10"/>
          </p:nvPr>
        </p:nvSpPr>
        <p:spPr/>
        <p:txBody>
          <a:bodyPr/>
          <a:lstStyle/>
          <a:p>
            <a:pPr rtl="0"/>
            <a:endParaRPr lang="en-US" dirty="0"/>
          </a:p>
        </p:txBody>
      </p:sp>
      <p:pic>
        <p:nvPicPr>
          <p:cNvPr id="5" name="Google Shape;250;p16" descr="Ez a következő képét tartalmazza: ">
            <a:extLst>
              <a:ext uri="{FF2B5EF4-FFF2-40B4-BE49-F238E27FC236}">
                <a16:creationId xmlns:a16="http://schemas.microsoft.com/office/drawing/2014/main" id="{346E0A4D-00FC-43EE-173D-EABA706C69DF}"/>
              </a:ext>
            </a:extLst>
          </p:cNvPr>
          <p:cNvPicPr preferRelativeResize="0"/>
          <p:nvPr/>
        </p:nvPicPr>
        <p:blipFill rotWithShape="1">
          <a:blip r:embed="rId2">
            <a:alphaModFix/>
          </a:blip>
          <a:srcRect/>
          <a:stretch/>
        </p:blipFill>
        <p:spPr>
          <a:xfrm>
            <a:off x="1245704" y="2014194"/>
            <a:ext cx="2753109" cy="3849687"/>
          </a:xfrm>
          <a:prstGeom prst="rect">
            <a:avLst/>
          </a:prstGeom>
          <a:noFill/>
          <a:ln>
            <a:noFill/>
          </a:ln>
        </p:spPr>
      </p:pic>
    </p:spTree>
    <p:extLst>
      <p:ext uri="{BB962C8B-B14F-4D97-AF65-F5344CB8AC3E}">
        <p14:creationId xmlns:p14="http://schemas.microsoft.com/office/powerpoint/2010/main" val="2940847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2"/>
          <p:cNvSpPr txBox="1">
            <a:spLocks noGrp="1"/>
          </p:cNvSpPr>
          <p:nvPr>
            <p:ph type="dt" idx="10"/>
          </p:nvPr>
        </p:nvSpPr>
        <p:spPr>
          <a:xfrm>
            <a:off x="5662337" y="6035040"/>
            <a:ext cx="2071963"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hu-HU"/>
              <a:t>2023. 03. 31.</a:t>
            </a:r>
            <a:endParaRPr/>
          </a:p>
        </p:txBody>
      </p:sp>
      <p:sp>
        <p:nvSpPr>
          <p:cNvPr id="307" name="Google Shape;307;p22"/>
          <p:cNvSpPr txBox="1">
            <a:spLocks noGrp="1"/>
          </p:cNvSpPr>
          <p:nvPr>
            <p:ph type="title"/>
          </p:nvPr>
        </p:nvSpPr>
        <p:spPr>
          <a:xfrm>
            <a:off x="8477250" y="603504"/>
            <a:ext cx="3144774" cy="164592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200"/>
              <a:buFont typeface="Avenir"/>
              <a:buNone/>
            </a:pPr>
            <a:endParaRPr/>
          </a:p>
        </p:txBody>
      </p:sp>
      <p:sp>
        <p:nvSpPr>
          <p:cNvPr id="308" name="Google Shape;308;p22"/>
          <p:cNvSpPr txBox="1">
            <a:spLocks noGrp="1"/>
          </p:cNvSpPr>
          <p:nvPr>
            <p:ph type="body" idx="1"/>
          </p:nvPr>
        </p:nvSpPr>
        <p:spPr>
          <a:xfrm>
            <a:off x="8477250" y="603500"/>
            <a:ext cx="3144900" cy="57972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10000"/>
              </a:lnSpc>
              <a:spcBef>
                <a:spcPts val="0"/>
              </a:spcBef>
              <a:spcAft>
                <a:spcPts val="0"/>
              </a:spcAft>
              <a:buSzPct val="86824"/>
              <a:buNone/>
            </a:pPr>
            <a:r>
              <a:rPr lang="hu-HU" sz="2533" b="1"/>
              <a:t>Örkény István: Hogylétemről</a:t>
            </a:r>
            <a:endParaRPr sz="2133"/>
          </a:p>
          <a:p>
            <a:pPr marL="0" lvl="0" indent="0" algn="l" rtl="0">
              <a:lnSpc>
                <a:spcPct val="110000"/>
              </a:lnSpc>
              <a:spcBef>
                <a:spcPts val="800"/>
              </a:spcBef>
              <a:spcAft>
                <a:spcPts val="0"/>
              </a:spcAft>
              <a:buSzPct val="86824"/>
              <a:buNone/>
            </a:pPr>
            <a:endParaRPr sz="2533"/>
          </a:p>
          <a:p>
            <a:pPr marL="0" lvl="0" indent="0" algn="l" rtl="0">
              <a:lnSpc>
                <a:spcPct val="110000"/>
              </a:lnSpc>
              <a:spcBef>
                <a:spcPts val="800"/>
              </a:spcBef>
              <a:spcAft>
                <a:spcPts val="0"/>
              </a:spcAft>
              <a:buSzPct val="86824"/>
              <a:buNone/>
            </a:pPr>
            <a:r>
              <a:rPr lang="hu-HU" sz="2533"/>
              <a:t>–</a:t>
            </a:r>
            <a:r>
              <a:rPr lang="hu-HU" sz="2533" b="0" i="0"/>
              <a:t> Jó napot.</a:t>
            </a:r>
            <a:endParaRPr sz="2133"/>
          </a:p>
          <a:p>
            <a:pPr marL="0" lvl="0" indent="0" algn="l" rtl="0">
              <a:lnSpc>
                <a:spcPct val="110000"/>
              </a:lnSpc>
              <a:spcBef>
                <a:spcPts val="800"/>
              </a:spcBef>
              <a:spcAft>
                <a:spcPts val="0"/>
              </a:spcAft>
              <a:buSzPct val="86824"/>
              <a:buNone/>
            </a:pPr>
            <a:r>
              <a:rPr lang="hu-HU" sz="2533"/>
              <a:t>–</a:t>
            </a:r>
            <a:r>
              <a:rPr lang="hu-HU" sz="2533" b="0" i="0"/>
              <a:t> Jó napot.</a:t>
            </a:r>
            <a:endParaRPr sz="2133"/>
          </a:p>
          <a:p>
            <a:pPr marL="0" lvl="0" indent="0" algn="l" rtl="0">
              <a:lnSpc>
                <a:spcPct val="110000"/>
              </a:lnSpc>
              <a:spcBef>
                <a:spcPts val="800"/>
              </a:spcBef>
              <a:spcAft>
                <a:spcPts val="0"/>
              </a:spcAft>
              <a:buSzPct val="86824"/>
              <a:buNone/>
            </a:pPr>
            <a:r>
              <a:rPr lang="hu-HU" sz="2533"/>
              <a:t>–</a:t>
            </a:r>
            <a:r>
              <a:rPr lang="hu-HU" sz="2533" b="0" i="0"/>
              <a:t> Hogy van?</a:t>
            </a:r>
            <a:endParaRPr sz="2133"/>
          </a:p>
          <a:p>
            <a:pPr marL="0" lvl="0" indent="0" algn="l" rtl="0">
              <a:lnSpc>
                <a:spcPct val="110000"/>
              </a:lnSpc>
              <a:spcBef>
                <a:spcPts val="800"/>
              </a:spcBef>
              <a:spcAft>
                <a:spcPts val="0"/>
              </a:spcAft>
              <a:buSzPct val="86824"/>
              <a:buNone/>
            </a:pPr>
            <a:r>
              <a:rPr lang="hu-HU" sz="2533"/>
              <a:t>–</a:t>
            </a:r>
            <a:r>
              <a:rPr lang="hu-HU" sz="2533" b="0" i="0"/>
              <a:t> Köszönöm, jól.</a:t>
            </a:r>
            <a:endParaRPr sz="2133"/>
          </a:p>
          <a:p>
            <a:pPr marL="0" lvl="0" indent="0" algn="l" rtl="0">
              <a:lnSpc>
                <a:spcPct val="110000"/>
              </a:lnSpc>
              <a:spcBef>
                <a:spcPts val="800"/>
              </a:spcBef>
              <a:spcAft>
                <a:spcPts val="0"/>
              </a:spcAft>
              <a:buSzPct val="86824"/>
              <a:buNone/>
            </a:pPr>
            <a:r>
              <a:rPr lang="hu-HU" sz="2533"/>
              <a:t>–</a:t>
            </a:r>
            <a:r>
              <a:rPr lang="hu-HU" sz="2533" b="0" i="0"/>
              <a:t> És az egészsége hogy szolgál?</a:t>
            </a:r>
            <a:endParaRPr sz="2133"/>
          </a:p>
          <a:p>
            <a:pPr marL="0" lvl="0" indent="0" algn="l" rtl="0">
              <a:lnSpc>
                <a:spcPct val="110000"/>
              </a:lnSpc>
              <a:spcBef>
                <a:spcPts val="800"/>
              </a:spcBef>
              <a:spcAft>
                <a:spcPts val="0"/>
              </a:spcAft>
              <a:buSzPct val="86824"/>
              <a:buNone/>
            </a:pPr>
            <a:r>
              <a:rPr lang="hu-HU" sz="2533"/>
              <a:t>–</a:t>
            </a:r>
            <a:r>
              <a:rPr lang="hu-HU" sz="2533" b="0" i="0"/>
              <a:t> Nincs okom panaszra.</a:t>
            </a:r>
            <a:endParaRPr sz="2133"/>
          </a:p>
          <a:p>
            <a:pPr marL="0" lvl="0" indent="0" algn="l" rtl="0">
              <a:lnSpc>
                <a:spcPct val="110000"/>
              </a:lnSpc>
              <a:spcBef>
                <a:spcPts val="800"/>
              </a:spcBef>
              <a:spcAft>
                <a:spcPts val="0"/>
              </a:spcAft>
              <a:buSzPct val="86824"/>
              <a:buNone/>
            </a:pPr>
            <a:r>
              <a:rPr lang="hu-HU" sz="2533"/>
              <a:t>–</a:t>
            </a:r>
            <a:r>
              <a:rPr lang="hu-HU" sz="2533" b="0" i="0"/>
              <a:t> De minek húzza azt a kötelet maga után?</a:t>
            </a:r>
            <a:endParaRPr sz="2133"/>
          </a:p>
          <a:p>
            <a:pPr marL="0" lvl="0" indent="0" algn="l" rtl="0">
              <a:lnSpc>
                <a:spcPct val="110000"/>
              </a:lnSpc>
              <a:spcBef>
                <a:spcPts val="800"/>
              </a:spcBef>
              <a:spcAft>
                <a:spcPts val="0"/>
              </a:spcAft>
              <a:buSzPct val="86824"/>
              <a:buNone/>
            </a:pPr>
            <a:r>
              <a:rPr lang="hu-HU" sz="2533"/>
              <a:t>–</a:t>
            </a:r>
            <a:r>
              <a:rPr lang="hu-HU" sz="2533" b="0" i="0"/>
              <a:t> Kötelet? – kérdeztem hátrapillantva. – Azok a beleim.</a:t>
            </a:r>
            <a:endParaRPr sz="2133"/>
          </a:p>
          <a:p>
            <a:pPr marL="0" lvl="0" indent="0" algn="l" rtl="0">
              <a:lnSpc>
                <a:spcPct val="110000"/>
              </a:lnSpc>
              <a:spcBef>
                <a:spcPts val="800"/>
              </a:spcBef>
              <a:spcAft>
                <a:spcPts val="0"/>
              </a:spcAft>
              <a:buSzPct val="100000"/>
              <a:buNone/>
            </a:pPr>
            <a:endParaRPr/>
          </a:p>
        </p:txBody>
      </p:sp>
      <p:pic>
        <p:nvPicPr>
          <p:cNvPr id="309" name="Google Shape;309;p22" descr="Nem érhető el leírás a fényképhez."/>
          <p:cNvPicPr preferRelativeResize="0"/>
          <p:nvPr/>
        </p:nvPicPr>
        <p:blipFill rotWithShape="1">
          <a:blip r:embed="rId3">
            <a:alphaModFix/>
          </a:blip>
          <a:srcRect/>
          <a:stretch/>
        </p:blipFill>
        <p:spPr>
          <a:xfrm>
            <a:off x="1228322" y="175941"/>
            <a:ext cx="6233264" cy="668205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átum helye 2">
            <a:extLst>
              <a:ext uri="{FF2B5EF4-FFF2-40B4-BE49-F238E27FC236}">
                <a16:creationId xmlns:a16="http://schemas.microsoft.com/office/drawing/2014/main" id="{5636D965-DFAA-020B-C548-3FAE572224A3}"/>
              </a:ext>
            </a:extLst>
          </p:cNvPr>
          <p:cNvSpPr>
            <a:spLocks noGrp="1"/>
          </p:cNvSpPr>
          <p:nvPr>
            <p:ph type="dt" sz="half" idx="10"/>
          </p:nvPr>
        </p:nvSpPr>
        <p:spPr/>
        <p:txBody>
          <a:bodyPr/>
          <a:lstStyle/>
          <a:p>
            <a:pPr rtl="0"/>
            <a:endParaRPr lang="en-US" dirty="0"/>
          </a:p>
        </p:txBody>
      </p:sp>
      <p:pic>
        <p:nvPicPr>
          <p:cNvPr id="1026" name="Picture 2" descr="Nem érhető el leírás a fényképhez.">
            <a:extLst>
              <a:ext uri="{FF2B5EF4-FFF2-40B4-BE49-F238E27FC236}">
                <a16:creationId xmlns:a16="http://schemas.microsoft.com/office/drawing/2014/main" id="{47BE4364-F7A4-C46E-7B6A-8D253293F6A4}"/>
              </a:ext>
            </a:extLst>
          </p:cNvPr>
          <p:cNvPicPr>
            <a:picLocks noGrp="1" noChangeAspect="1" noChangeArrowheads="1"/>
          </p:cNvPicPr>
          <p:nvPr>
            <p:ph type="pic" idx="4294967295"/>
          </p:nvPr>
        </p:nvPicPr>
        <p:blipFill>
          <a:blip r:embed="rId2">
            <a:extLst>
              <a:ext uri="{28A0092B-C50C-407E-A947-70E740481C1C}">
                <a14:useLocalDpi xmlns:a14="http://schemas.microsoft.com/office/drawing/2010/main" val="0"/>
              </a:ext>
            </a:extLst>
          </a:blip>
          <a:srcRect l="4776" r="4776"/>
          <a:stretch>
            <a:fillRect/>
          </a:stretch>
        </p:blipFill>
        <p:spPr bwMode="auto">
          <a:xfrm>
            <a:off x="2491409" y="522461"/>
            <a:ext cx="7010399" cy="5813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490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255efc8d3a7_0_72"/>
          <p:cNvSpPr txBox="1">
            <a:spLocks noGrp="1"/>
          </p:cNvSpPr>
          <p:nvPr>
            <p:ph type="title"/>
          </p:nvPr>
        </p:nvSpPr>
        <p:spPr>
          <a:xfrm>
            <a:off x="1066800" y="642594"/>
            <a:ext cx="10058400" cy="1371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hu-HU" dirty="0"/>
              <a:t>Köszönöm a figyelmet!</a:t>
            </a:r>
            <a:endParaRPr dirty="0"/>
          </a:p>
        </p:txBody>
      </p:sp>
      <p:sp>
        <p:nvSpPr>
          <p:cNvPr id="355" name="Google Shape;355;g255efc8d3a7_0_72"/>
          <p:cNvSpPr txBox="1">
            <a:spLocks noGrp="1"/>
          </p:cNvSpPr>
          <p:nvPr>
            <p:ph type="body" idx="1"/>
          </p:nvPr>
        </p:nvSpPr>
        <p:spPr>
          <a:xfrm>
            <a:off x="1066800" y="2103125"/>
            <a:ext cx="5171700" cy="3828900"/>
          </a:xfrm>
          <a:prstGeom prst="rect">
            <a:avLst/>
          </a:prstGeom>
        </p:spPr>
        <p:txBody>
          <a:bodyPr spcFirstLastPara="1" wrap="square" lIns="91425" tIns="45700" rIns="91425" bIns="45700" anchor="t" anchorCtr="0">
            <a:normAutofit/>
          </a:bodyPr>
          <a:lstStyle/>
          <a:p>
            <a:pPr marL="0" lvl="0" indent="0" algn="l" rtl="0">
              <a:spcBef>
                <a:spcPts val="900"/>
              </a:spcBef>
              <a:spcAft>
                <a:spcPts val="0"/>
              </a:spcAft>
              <a:buNone/>
            </a:pPr>
            <a:r>
              <a:rPr lang="hu-HU" sz="2200" dirty="0"/>
              <a:t>Berényi Emőke magyartanár, irodalomterapeuta, a </a:t>
            </a:r>
            <a:r>
              <a:rPr lang="hu-HU" sz="2200" i="1" dirty="0"/>
              <a:t>Híd</a:t>
            </a:r>
            <a:r>
              <a:rPr lang="hu-HU" sz="2200" dirty="0"/>
              <a:t> folyóirat főszerkesztője</a:t>
            </a:r>
            <a:endParaRPr sz="2200" dirty="0"/>
          </a:p>
          <a:p>
            <a:pPr marL="0" lvl="0" indent="0" algn="l" rtl="0">
              <a:spcBef>
                <a:spcPts val="900"/>
              </a:spcBef>
              <a:spcAft>
                <a:spcPts val="0"/>
              </a:spcAft>
              <a:buNone/>
            </a:pPr>
            <a:endParaRPr sz="2200" dirty="0"/>
          </a:p>
          <a:p>
            <a:pPr marL="0" lvl="0" indent="0" algn="l" rtl="0">
              <a:spcBef>
                <a:spcPts val="900"/>
              </a:spcBef>
              <a:spcAft>
                <a:spcPts val="0"/>
              </a:spcAft>
              <a:buNone/>
            </a:pPr>
            <a:endParaRPr sz="2200" dirty="0"/>
          </a:p>
          <a:p>
            <a:pPr marL="0" lvl="0" indent="0" algn="l" rtl="0">
              <a:spcBef>
                <a:spcPts val="900"/>
              </a:spcBef>
              <a:spcAft>
                <a:spcPts val="0"/>
              </a:spcAft>
              <a:buNone/>
            </a:pPr>
            <a:endParaRPr sz="2200" dirty="0"/>
          </a:p>
        </p:txBody>
      </p:sp>
      <p:pic>
        <p:nvPicPr>
          <p:cNvPr id="356" name="Google Shape;356;g255efc8d3a7_0_72"/>
          <p:cNvPicPr preferRelativeResize="0"/>
          <p:nvPr/>
        </p:nvPicPr>
        <p:blipFill>
          <a:blip r:embed="rId3">
            <a:alphaModFix/>
          </a:blip>
          <a:stretch>
            <a:fillRect/>
          </a:stretch>
        </p:blipFill>
        <p:spPr>
          <a:xfrm>
            <a:off x="7574500" y="660877"/>
            <a:ext cx="3689950" cy="5536251"/>
          </a:xfrm>
          <a:prstGeom prst="rect">
            <a:avLst/>
          </a:prstGeom>
          <a:noFill/>
          <a:ln>
            <a:noFill/>
          </a:ln>
        </p:spPr>
      </p:pic>
      <p:pic>
        <p:nvPicPr>
          <p:cNvPr id="357" name="Google Shape;357;g255efc8d3a7_0_72"/>
          <p:cNvPicPr preferRelativeResize="0"/>
          <p:nvPr/>
        </p:nvPicPr>
        <p:blipFill>
          <a:blip r:embed="rId4">
            <a:alphaModFix/>
          </a:blip>
          <a:stretch>
            <a:fillRect/>
          </a:stretch>
        </p:blipFill>
        <p:spPr>
          <a:xfrm>
            <a:off x="4198925" y="3473725"/>
            <a:ext cx="2723400" cy="2723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DDE40D0-C9F9-1271-E41E-82D25B44C812}"/>
              </a:ext>
            </a:extLst>
          </p:cNvPr>
          <p:cNvSpPr>
            <a:spLocks noGrp="1"/>
          </p:cNvSpPr>
          <p:nvPr>
            <p:ph type="title"/>
          </p:nvPr>
        </p:nvSpPr>
        <p:spPr/>
        <p:txBody>
          <a:bodyPr/>
          <a:lstStyle/>
          <a:p>
            <a:r>
              <a:rPr lang="hu-HU" dirty="0"/>
              <a:t>Az olvasás mint a flow forrása</a:t>
            </a:r>
          </a:p>
        </p:txBody>
      </p:sp>
      <p:sp>
        <p:nvSpPr>
          <p:cNvPr id="3" name="Tartalom helye 2">
            <a:extLst>
              <a:ext uri="{FF2B5EF4-FFF2-40B4-BE49-F238E27FC236}">
                <a16:creationId xmlns:a16="http://schemas.microsoft.com/office/drawing/2014/main" id="{FD5C12B4-514F-310C-5A24-006ED9B632A9}"/>
              </a:ext>
            </a:extLst>
          </p:cNvPr>
          <p:cNvSpPr>
            <a:spLocks noGrp="1"/>
          </p:cNvSpPr>
          <p:nvPr>
            <p:ph idx="1"/>
          </p:nvPr>
        </p:nvSpPr>
        <p:spPr>
          <a:xfrm>
            <a:off x="5115339" y="1828800"/>
            <a:ext cx="6427304" cy="4386606"/>
          </a:xfrm>
        </p:spPr>
        <p:txBody>
          <a:bodyPr>
            <a:normAutofit/>
          </a:bodyPr>
          <a:lstStyle/>
          <a:p>
            <a:pPr marL="0" indent="0">
              <a:buNone/>
            </a:pPr>
            <a:r>
              <a:rPr lang="hu-HU" sz="2000" dirty="0"/>
              <a:t>„Miért érdekel minket az irodalom? Szívből osztom </a:t>
            </a:r>
            <a:r>
              <a:rPr lang="hu-HU" sz="2000" dirty="0" err="1"/>
              <a:t>Umberto</a:t>
            </a:r>
            <a:r>
              <a:rPr lang="hu-HU" sz="2000" dirty="0"/>
              <a:t> </a:t>
            </a:r>
            <a:r>
              <a:rPr lang="hu-HU" sz="2000" dirty="0" err="1"/>
              <a:t>Eco</a:t>
            </a:r>
            <a:r>
              <a:rPr lang="hu-HU" sz="2000" dirty="0"/>
              <a:t> véleményét: »Nem nehéz kitalálni, miért nyűgöz le minket annyira az irodalom. Ugyanis korlátlan teret enged a világ befogadásának és a múlt </a:t>
            </a:r>
            <a:r>
              <a:rPr lang="hu-HU" sz="2000" dirty="0" err="1"/>
              <a:t>újraélésének</a:t>
            </a:r>
            <a:r>
              <a:rPr lang="hu-HU" sz="2000" dirty="0"/>
              <a:t>... Szintén az irodalom segítségével tudjuk mi, felnőttek a múlt- és jelenbéli tapasztalataink elrendezésére hivatott készségünket fejleszteni.« </a:t>
            </a:r>
            <a:r>
              <a:rPr lang="hu-HU" sz="2000" dirty="0" err="1"/>
              <a:t>Kultúrközi</a:t>
            </a:r>
            <a:r>
              <a:rPr lang="hu-HU" sz="2000" dirty="0"/>
              <a:t> interjúvizsgálataiban a </a:t>
            </a:r>
            <a:r>
              <a:rPr lang="hu-HU" sz="2000" dirty="0" err="1"/>
              <a:t>Fausto</a:t>
            </a:r>
            <a:r>
              <a:rPr lang="hu-HU" sz="2000" dirty="0"/>
              <a:t> </a:t>
            </a:r>
            <a:r>
              <a:rPr lang="hu-HU" sz="2000" dirty="0" err="1"/>
              <a:t>Massimini</a:t>
            </a:r>
            <a:r>
              <a:rPr lang="hu-HU" sz="2000" dirty="0"/>
              <a:t> által vezetett kutatócsoport arra az eredményre jutott, hogy az olvasás az egész világon a flow egyik leggyakrabban megnevezett – gyakran legfőbb – forrása.” (Csíkszentmihályi Mihály)</a:t>
            </a:r>
          </a:p>
        </p:txBody>
      </p:sp>
      <p:pic>
        <p:nvPicPr>
          <p:cNvPr id="17410" name="Picture 2">
            <a:extLst>
              <a:ext uri="{FF2B5EF4-FFF2-40B4-BE49-F238E27FC236}">
                <a16:creationId xmlns:a16="http://schemas.microsoft.com/office/drawing/2014/main" id="{30387787-DEBA-91AA-E689-9E3D47196F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525" y="1828800"/>
            <a:ext cx="4196797" cy="4263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28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721EACD-45D6-6019-920F-33AA247D5450}"/>
              </a:ext>
            </a:extLst>
          </p:cNvPr>
          <p:cNvSpPr>
            <a:spLocks noGrp="1"/>
          </p:cNvSpPr>
          <p:nvPr>
            <p:ph type="title"/>
          </p:nvPr>
        </p:nvSpPr>
        <p:spPr/>
        <p:txBody>
          <a:bodyPr/>
          <a:lstStyle/>
          <a:p>
            <a:r>
              <a:rPr lang="hu-HU" dirty="0"/>
              <a:t>Az olvasás mint a valóság szimulációja</a:t>
            </a:r>
          </a:p>
        </p:txBody>
      </p:sp>
      <p:sp>
        <p:nvSpPr>
          <p:cNvPr id="3" name="Tartalom helye 2">
            <a:extLst>
              <a:ext uri="{FF2B5EF4-FFF2-40B4-BE49-F238E27FC236}">
                <a16:creationId xmlns:a16="http://schemas.microsoft.com/office/drawing/2014/main" id="{F659D5AA-6F87-D2D1-CA0C-10D856E427C6}"/>
              </a:ext>
            </a:extLst>
          </p:cNvPr>
          <p:cNvSpPr>
            <a:spLocks noGrp="1"/>
          </p:cNvSpPr>
          <p:nvPr>
            <p:ph idx="1"/>
          </p:nvPr>
        </p:nvSpPr>
        <p:spPr>
          <a:xfrm>
            <a:off x="1066800" y="2103120"/>
            <a:ext cx="5996609" cy="3849624"/>
          </a:xfrm>
        </p:spPr>
        <p:txBody>
          <a:bodyPr>
            <a:normAutofit/>
          </a:bodyPr>
          <a:lstStyle/>
          <a:p>
            <a:pPr marL="0" indent="0">
              <a:buNone/>
            </a:pPr>
            <a:r>
              <a:rPr lang="hu-HU" sz="2000" dirty="0"/>
              <a:t>A viselkedéspszichológiai bizonyítékok arra utalnak, hogy a fikció befogadása pozitívan korrelál a szociális készségekkel. E kapcsolat mögött feltételezések szerint az áll, hogy a fiktív narratívákkal és karakterekkel való foglalkozás „tréning üzemmódot” kínál a szociális </a:t>
            </a:r>
            <a:r>
              <a:rPr lang="hu-HU" sz="2000" dirty="0" err="1"/>
              <a:t>kogníció</a:t>
            </a:r>
            <a:r>
              <a:rPr lang="hu-HU" sz="2000" dirty="0"/>
              <a:t> számára a valós világ érző ágenseivel való </a:t>
            </a:r>
            <a:r>
              <a:rPr lang="hu-HU" sz="2000" i="1" dirty="0" err="1"/>
              <a:t>mentalizáció</a:t>
            </a:r>
            <a:r>
              <a:rPr lang="hu-HU" sz="2000" dirty="0" err="1"/>
              <a:t>hoz</a:t>
            </a:r>
            <a:r>
              <a:rPr lang="hu-HU" sz="2000" dirty="0"/>
              <a:t> és </a:t>
            </a:r>
            <a:r>
              <a:rPr lang="hu-HU" sz="2000" i="1" dirty="0"/>
              <a:t>empátiá</a:t>
            </a:r>
            <a:r>
              <a:rPr lang="hu-HU" sz="2000" dirty="0"/>
              <a:t>hoz, hasonlóan a pilóták képzésére szolgáló repülésszimulátorokhoz.</a:t>
            </a:r>
          </a:p>
        </p:txBody>
      </p:sp>
      <p:sp>
        <p:nvSpPr>
          <p:cNvPr id="4" name="Dátum helye 3">
            <a:extLst>
              <a:ext uri="{FF2B5EF4-FFF2-40B4-BE49-F238E27FC236}">
                <a16:creationId xmlns:a16="http://schemas.microsoft.com/office/drawing/2014/main" id="{90807B18-8524-AE0E-276B-CC3E44852AE2}"/>
              </a:ext>
            </a:extLst>
          </p:cNvPr>
          <p:cNvSpPr>
            <a:spLocks noGrp="1"/>
          </p:cNvSpPr>
          <p:nvPr>
            <p:ph type="dt" sz="half" idx="10"/>
          </p:nvPr>
        </p:nvSpPr>
        <p:spPr/>
        <p:txBody>
          <a:bodyPr/>
          <a:lstStyle/>
          <a:p>
            <a:pPr rtl="0"/>
            <a:endParaRPr lang="en-US" dirty="0"/>
          </a:p>
        </p:txBody>
      </p:sp>
      <p:pic>
        <p:nvPicPr>
          <p:cNvPr id="10242" name="Picture 2">
            <a:extLst>
              <a:ext uri="{FF2B5EF4-FFF2-40B4-BE49-F238E27FC236}">
                <a16:creationId xmlns:a16="http://schemas.microsoft.com/office/drawing/2014/main" id="{F10B8072-0E20-F2A1-B324-0B26E1508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9915" y="2268339"/>
            <a:ext cx="3512555" cy="3512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171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80CD596-FCA5-FE05-3F7B-4D41FFAF2C82}"/>
              </a:ext>
            </a:extLst>
          </p:cNvPr>
          <p:cNvSpPr>
            <a:spLocks noGrp="1"/>
          </p:cNvSpPr>
          <p:nvPr>
            <p:ph type="title"/>
          </p:nvPr>
        </p:nvSpPr>
        <p:spPr/>
        <p:txBody>
          <a:bodyPr/>
          <a:lstStyle/>
          <a:p>
            <a:r>
              <a:rPr lang="hu-HU" dirty="0"/>
              <a:t>Az olvasás mint az empátia gyakorlóhelye </a:t>
            </a:r>
          </a:p>
        </p:txBody>
      </p:sp>
      <p:sp>
        <p:nvSpPr>
          <p:cNvPr id="3" name="Tartalom helye 2">
            <a:extLst>
              <a:ext uri="{FF2B5EF4-FFF2-40B4-BE49-F238E27FC236}">
                <a16:creationId xmlns:a16="http://schemas.microsoft.com/office/drawing/2014/main" id="{476466BC-6023-CF54-1BD0-DCD7794E3E46}"/>
              </a:ext>
            </a:extLst>
          </p:cNvPr>
          <p:cNvSpPr>
            <a:spLocks noGrp="1"/>
          </p:cNvSpPr>
          <p:nvPr>
            <p:ph idx="1"/>
          </p:nvPr>
        </p:nvSpPr>
        <p:spPr>
          <a:xfrm>
            <a:off x="5685182" y="2103120"/>
            <a:ext cx="5440017" cy="3849624"/>
          </a:xfrm>
        </p:spPr>
        <p:txBody>
          <a:bodyPr>
            <a:normAutofit lnSpcReduction="10000"/>
          </a:bodyPr>
          <a:lstStyle/>
          <a:p>
            <a:pPr marL="0" indent="0">
              <a:buNone/>
            </a:pPr>
            <a:r>
              <a:rPr lang="hu-HU" sz="2000" dirty="0"/>
              <a:t>Olvasáskor az agyban a nyelvfeldolgozáson felül olyan idegpályák aktiválódnak, amelyek leképezik az olvasott és beillesztik azokat az olvasó mentális modelljeibe, majd </a:t>
            </a:r>
            <a:r>
              <a:rPr lang="hu-HU" sz="2000" dirty="0" err="1"/>
              <a:t>ineseményeket</a:t>
            </a:r>
            <a:r>
              <a:rPr lang="hu-HU" sz="2000" dirty="0"/>
              <a:t> (imagináció), integrálják azokat saját emberi tapasztalataikkal. Bizonyítékok utalnak arra, hogy ha azt olvassuk, egy másik személy bizonyos érzelmeket él át, az ugyanazokat az idegi struktúráinkat aktiválja, mintha mindezt mi magunk is átélnénk – ebben feltehetőleg a </a:t>
            </a:r>
            <a:r>
              <a:rPr lang="hu-HU" sz="2000" i="1" dirty="0"/>
              <a:t>tükörneuronok</a:t>
            </a:r>
            <a:r>
              <a:rPr lang="hu-HU" sz="2000" dirty="0"/>
              <a:t> játszanak szerepet.</a:t>
            </a:r>
          </a:p>
        </p:txBody>
      </p:sp>
      <p:pic>
        <p:nvPicPr>
          <p:cNvPr id="11268" name="Picture 4">
            <a:extLst>
              <a:ext uri="{FF2B5EF4-FFF2-40B4-BE49-F238E27FC236}">
                <a16:creationId xmlns:a16="http://schemas.microsoft.com/office/drawing/2014/main" id="{B651A12B-3D80-C1DC-A05A-6DE757561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675" y="1749026"/>
            <a:ext cx="4466380" cy="4466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099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793B3E0-8D2A-CAA1-8737-10CE875411F6}"/>
              </a:ext>
            </a:extLst>
          </p:cNvPr>
          <p:cNvSpPr>
            <a:spLocks noGrp="1"/>
          </p:cNvSpPr>
          <p:nvPr>
            <p:ph type="title"/>
          </p:nvPr>
        </p:nvSpPr>
        <p:spPr/>
        <p:txBody>
          <a:bodyPr/>
          <a:lstStyle/>
          <a:p>
            <a:r>
              <a:rPr lang="hu-HU" dirty="0"/>
              <a:t>Az olvasás mint a tolerancia közvetítője</a:t>
            </a:r>
          </a:p>
        </p:txBody>
      </p:sp>
      <p:sp>
        <p:nvSpPr>
          <p:cNvPr id="3" name="Tartalom helye 2">
            <a:extLst>
              <a:ext uri="{FF2B5EF4-FFF2-40B4-BE49-F238E27FC236}">
                <a16:creationId xmlns:a16="http://schemas.microsoft.com/office/drawing/2014/main" id="{22386EFF-9D8C-51F8-9B22-94F30FFCF0D9}"/>
              </a:ext>
            </a:extLst>
          </p:cNvPr>
          <p:cNvSpPr>
            <a:spLocks noGrp="1"/>
          </p:cNvSpPr>
          <p:nvPr>
            <p:ph idx="1"/>
          </p:nvPr>
        </p:nvSpPr>
        <p:spPr>
          <a:xfrm>
            <a:off x="1066800" y="2103120"/>
            <a:ext cx="6189994" cy="3849624"/>
          </a:xfrm>
        </p:spPr>
        <p:txBody>
          <a:bodyPr>
            <a:normAutofit/>
          </a:bodyPr>
          <a:lstStyle/>
          <a:p>
            <a:pPr marL="0" indent="0">
              <a:buNone/>
            </a:pPr>
            <a:r>
              <a:rPr lang="hu-HU" sz="2000" dirty="0"/>
              <a:t>A fikciós irodalom javíthatja az </a:t>
            </a:r>
            <a:r>
              <a:rPr lang="hu-HU" sz="2000" dirty="0" err="1"/>
              <a:t>interszubjektív</a:t>
            </a:r>
            <a:r>
              <a:rPr lang="hu-HU" sz="2000" dirty="0"/>
              <a:t> kapcsolatépítés képességét, és segít a világ miénktől eltérő látásmódjának megértésében és elfogadásában. Fekete Judit és Robert Herold tanulmányában kiemeli: „Az irodalom amellett, hogy elvarázsol vagy megvigasztal bennünket, mentálisan fejlesztő hatású, megújítja a világgal való kapcsolatunkat, így alkalmas arra is, hogy felfedezzük általa, mit is jelent etikus embernek lenni egy-egy adott társadalmi-történelmi környezetben.”</a:t>
            </a:r>
          </a:p>
        </p:txBody>
      </p:sp>
      <p:sp>
        <p:nvSpPr>
          <p:cNvPr id="4" name="Dátum helye 3">
            <a:extLst>
              <a:ext uri="{FF2B5EF4-FFF2-40B4-BE49-F238E27FC236}">
                <a16:creationId xmlns:a16="http://schemas.microsoft.com/office/drawing/2014/main" id="{998FA9C1-26C5-32E0-359C-5C77EB25B5BF}"/>
              </a:ext>
            </a:extLst>
          </p:cNvPr>
          <p:cNvSpPr>
            <a:spLocks noGrp="1"/>
          </p:cNvSpPr>
          <p:nvPr>
            <p:ph type="dt" sz="half" idx="10"/>
          </p:nvPr>
        </p:nvSpPr>
        <p:spPr/>
        <p:txBody>
          <a:bodyPr/>
          <a:lstStyle/>
          <a:p>
            <a:pPr rtl="0"/>
            <a:endParaRPr lang="en-US" dirty="0"/>
          </a:p>
        </p:txBody>
      </p:sp>
      <p:pic>
        <p:nvPicPr>
          <p:cNvPr id="15364" name="Picture 4" descr="Ez a következő képét tartalmazza: Books open doors. Illustration.">
            <a:extLst>
              <a:ext uri="{FF2B5EF4-FFF2-40B4-BE49-F238E27FC236}">
                <a16:creationId xmlns:a16="http://schemas.microsoft.com/office/drawing/2014/main" id="{FE442965-3BCC-AB8A-0C87-89365E22BF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5224" y="1779376"/>
            <a:ext cx="3371449" cy="4490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674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FD50BF6-FF99-89ED-BE39-B423300BCB9A}"/>
              </a:ext>
            </a:extLst>
          </p:cNvPr>
          <p:cNvSpPr>
            <a:spLocks noGrp="1"/>
          </p:cNvSpPr>
          <p:nvPr>
            <p:ph type="title"/>
          </p:nvPr>
        </p:nvSpPr>
        <p:spPr/>
        <p:txBody>
          <a:bodyPr/>
          <a:lstStyle/>
          <a:p>
            <a:r>
              <a:rPr lang="hu-HU" dirty="0"/>
              <a:t>Az olvasás mint agyserkentő</a:t>
            </a:r>
          </a:p>
        </p:txBody>
      </p:sp>
      <p:sp>
        <p:nvSpPr>
          <p:cNvPr id="3" name="Tartalom helye 2">
            <a:extLst>
              <a:ext uri="{FF2B5EF4-FFF2-40B4-BE49-F238E27FC236}">
                <a16:creationId xmlns:a16="http://schemas.microsoft.com/office/drawing/2014/main" id="{B8FDA7D8-5BBF-4C22-D259-13717F067D80}"/>
              </a:ext>
            </a:extLst>
          </p:cNvPr>
          <p:cNvSpPr>
            <a:spLocks noGrp="1"/>
          </p:cNvSpPr>
          <p:nvPr>
            <p:ph idx="1"/>
          </p:nvPr>
        </p:nvSpPr>
        <p:spPr>
          <a:xfrm>
            <a:off x="4837042" y="2103120"/>
            <a:ext cx="6288157" cy="3849624"/>
          </a:xfrm>
        </p:spPr>
        <p:txBody>
          <a:bodyPr>
            <a:normAutofit/>
          </a:bodyPr>
          <a:lstStyle/>
          <a:p>
            <a:pPr marL="0" indent="0">
              <a:buNone/>
            </a:pPr>
            <a:r>
              <a:rPr lang="hu-HU" sz="2000" b="0" i="0" dirty="0">
                <a:effectLst/>
              </a:rPr>
              <a:t>„Nem tesz jót az agynak, a kreatív képességeinknek, hogyha minden információt már készen, minden oldalról interpretálva úgy tálalnak, hogy semmifajta agyi kapacitásra nincs szükség, hogy mi hozzátegyük a magunk képzelőerejét. Ezért tartom nagyon fontosnak, hogy a televízió és internet mellett az ember olvasson is. Az olvasás pont olyan lassú tempóban viszi be az ember agyába az információkat, hogy közben bőségesen van idő arra, hogy ezt különböző más belső információkkal is társítsuk.” (Freund Tamás agykutató)</a:t>
            </a:r>
            <a:endParaRPr lang="hu-HU" sz="2000" dirty="0"/>
          </a:p>
        </p:txBody>
      </p:sp>
      <p:pic>
        <p:nvPicPr>
          <p:cNvPr id="1026" name="Picture 2">
            <a:extLst>
              <a:ext uri="{FF2B5EF4-FFF2-40B4-BE49-F238E27FC236}">
                <a16:creationId xmlns:a16="http://schemas.microsoft.com/office/drawing/2014/main" id="{47E61DA7-DA61-964B-786C-91D63D9DEB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18" y="2256282"/>
            <a:ext cx="398145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332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5444D3F-FC01-E114-545E-433108FE2368}"/>
              </a:ext>
            </a:extLst>
          </p:cNvPr>
          <p:cNvSpPr>
            <a:spLocks noGrp="1"/>
          </p:cNvSpPr>
          <p:nvPr>
            <p:ph type="title"/>
          </p:nvPr>
        </p:nvSpPr>
        <p:spPr/>
        <p:txBody>
          <a:bodyPr/>
          <a:lstStyle/>
          <a:p>
            <a:r>
              <a:rPr lang="hu-HU" dirty="0"/>
              <a:t>Az olvasás mint gyógyír a fájdalomra</a:t>
            </a:r>
          </a:p>
        </p:txBody>
      </p:sp>
      <p:sp>
        <p:nvSpPr>
          <p:cNvPr id="3" name="Tartalom helye 2">
            <a:extLst>
              <a:ext uri="{FF2B5EF4-FFF2-40B4-BE49-F238E27FC236}">
                <a16:creationId xmlns:a16="http://schemas.microsoft.com/office/drawing/2014/main" id="{690F33A4-1372-6DE9-C796-505891C487D5}"/>
              </a:ext>
            </a:extLst>
          </p:cNvPr>
          <p:cNvSpPr>
            <a:spLocks noGrp="1"/>
          </p:cNvSpPr>
          <p:nvPr>
            <p:ph idx="1"/>
          </p:nvPr>
        </p:nvSpPr>
        <p:spPr>
          <a:xfrm>
            <a:off x="1066800" y="2103120"/>
            <a:ext cx="5665304" cy="3849624"/>
          </a:xfrm>
        </p:spPr>
        <p:txBody>
          <a:bodyPr>
            <a:normAutofit/>
          </a:bodyPr>
          <a:lstStyle/>
          <a:p>
            <a:pPr marL="0" indent="0">
              <a:buNone/>
            </a:pPr>
            <a:r>
              <a:rPr lang="hu-HU" sz="2000" dirty="0"/>
              <a:t>Több, krónikus betegséggel küzdő páciensekkel folytatott kutatásból kiderült, hogy az olvasás szó szerint fájdalomcsökkentő hatású: oldja a szorongást, csökkenti a magányérzetet, a pesszimizmust, valamint a depresszió kialakulásának valószínűségét, és növeli a beteg </a:t>
            </a:r>
            <a:r>
              <a:rPr lang="hu-HU" sz="2000" i="1" dirty="0" err="1"/>
              <a:t>rezilienciá</a:t>
            </a:r>
            <a:r>
              <a:rPr lang="hu-HU" sz="2000" dirty="0" err="1"/>
              <a:t>ját</a:t>
            </a:r>
            <a:r>
              <a:rPr lang="hu-HU" sz="2000" dirty="0"/>
              <a:t>, azaz lelki ellenállóképességét. A mentális egészségre gyakorolt hatása miatt tehát a testi tünetek enyhítésében is hatékony lehet.</a:t>
            </a:r>
          </a:p>
        </p:txBody>
      </p:sp>
      <p:sp>
        <p:nvSpPr>
          <p:cNvPr id="4" name="Dátum helye 3">
            <a:extLst>
              <a:ext uri="{FF2B5EF4-FFF2-40B4-BE49-F238E27FC236}">
                <a16:creationId xmlns:a16="http://schemas.microsoft.com/office/drawing/2014/main" id="{E5E782A2-0679-5D77-3D5E-55007C5D1545}"/>
              </a:ext>
            </a:extLst>
          </p:cNvPr>
          <p:cNvSpPr>
            <a:spLocks noGrp="1"/>
          </p:cNvSpPr>
          <p:nvPr>
            <p:ph type="dt" sz="half" idx="10"/>
          </p:nvPr>
        </p:nvSpPr>
        <p:spPr/>
        <p:txBody>
          <a:bodyPr/>
          <a:lstStyle/>
          <a:p>
            <a:pPr rtl="0"/>
            <a:endParaRPr lang="en-US" dirty="0"/>
          </a:p>
        </p:txBody>
      </p:sp>
      <p:pic>
        <p:nvPicPr>
          <p:cNvPr id="13314" name="Picture 2">
            <a:extLst>
              <a:ext uri="{FF2B5EF4-FFF2-40B4-BE49-F238E27FC236}">
                <a16:creationId xmlns:a16="http://schemas.microsoft.com/office/drawing/2014/main" id="{A1FF61FA-E3E0-F089-C3F1-B5EA887A2B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6794" y="1763297"/>
            <a:ext cx="3446794" cy="4452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35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52E0251-66B2-C5A9-5F69-58B8F0F675FE}"/>
              </a:ext>
            </a:extLst>
          </p:cNvPr>
          <p:cNvSpPr>
            <a:spLocks noGrp="1"/>
          </p:cNvSpPr>
          <p:nvPr>
            <p:ph type="title"/>
          </p:nvPr>
        </p:nvSpPr>
        <p:spPr/>
        <p:txBody>
          <a:bodyPr/>
          <a:lstStyle/>
          <a:p>
            <a:r>
              <a:rPr lang="hu-HU" dirty="0"/>
              <a:t>Az olvasás mint a demencia ellenszere</a:t>
            </a:r>
          </a:p>
        </p:txBody>
      </p:sp>
      <p:sp>
        <p:nvSpPr>
          <p:cNvPr id="3" name="Tartalom helye 2">
            <a:extLst>
              <a:ext uri="{FF2B5EF4-FFF2-40B4-BE49-F238E27FC236}">
                <a16:creationId xmlns:a16="http://schemas.microsoft.com/office/drawing/2014/main" id="{03755FA4-0873-51E9-B20F-EB9D4A99A0B2}"/>
              </a:ext>
            </a:extLst>
          </p:cNvPr>
          <p:cNvSpPr>
            <a:spLocks noGrp="1"/>
          </p:cNvSpPr>
          <p:nvPr>
            <p:ph idx="1"/>
          </p:nvPr>
        </p:nvSpPr>
        <p:spPr/>
        <p:txBody>
          <a:bodyPr>
            <a:normAutofit/>
          </a:bodyPr>
          <a:lstStyle/>
          <a:p>
            <a:pPr marL="0" indent="0">
              <a:buNone/>
            </a:pPr>
            <a:r>
              <a:rPr lang="hu-HU" sz="2000" dirty="0"/>
              <a:t>„Egy-egy regény vagy novella olvasása hihetetlenül aktív és kreatív folyamat, mégpedig azért, mert közben több eredeti élményhez is juthatunk. Ennek oka főképp az, hogy valamilyen szinten minden ilyen mű hiányos. Hiszen még az ezeroldalas regények sem tudnak egy adott helyzetet teljes mértékben visszaadni.” Rajna Péter szerint az, hogy az olvasónak töredékekből kell összeraknia a történetet, komoly agymunkát és nagyfokú kreativitást igényel. A legkorszerűbb képalkotó eljárások is azt mutatják, hogy olvasás közben nemcsak a puszta betűfelismerésért vagy a látásért felelős központ aktiválódik, hanem egész agyi hálózatok jönnek működésbe. Ez nagyon fontosnak mondható az időskori szellemi hanyatlás karbantartásában, sőt, az Alzheimer-kór megelőzésében is szerepe lehet.</a:t>
            </a:r>
          </a:p>
        </p:txBody>
      </p:sp>
      <p:sp>
        <p:nvSpPr>
          <p:cNvPr id="4" name="Dátum helye 3">
            <a:extLst>
              <a:ext uri="{FF2B5EF4-FFF2-40B4-BE49-F238E27FC236}">
                <a16:creationId xmlns:a16="http://schemas.microsoft.com/office/drawing/2014/main" id="{A3005118-C714-E839-1F78-6A56F92CFB89}"/>
              </a:ext>
            </a:extLst>
          </p:cNvPr>
          <p:cNvSpPr>
            <a:spLocks noGrp="1"/>
          </p:cNvSpPr>
          <p:nvPr>
            <p:ph type="dt" sz="half" idx="10"/>
          </p:nvPr>
        </p:nvSpPr>
        <p:spPr/>
        <p:txBody>
          <a:bodyPr/>
          <a:lstStyle/>
          <a:p>
            <a:pPr rtl="0"/>
            <a:endParaRPr lang="en-US" dirty="0"/>
          </a:p>
        </p:txBody>
      </p:sp>
    </p:spTree>
    <p:extLst>
      <p:ext uri="{BB962C8B-B14F-4D97-AF65-F5344CB8AC3E}">
        <p14:creationId xmlns:p14="http://schemas.microsoft.com/office/powerpoint/2010/main" val="42209164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827_TF56410444" id="{8D3809E1-149C-4517-A9A7-9F27100F8A17}" vid="{4183686B-09B9-44C9-8D08-41C3CEA21EB0}"/>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11910</TotalTime>
  <Words>2021</Words>
  <Application>Microsoft Office PowerPoint</Application>
  <PresentationFormat>Szélesvásznú</PresentationFormat>
  <Paragraphs>114</Paragraphs>
  <Slides>25</Slides>
  <Notes>3</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25</vt:i4>
      </vt:variant>
    </vt:vector>
  </HeadingPairs>
  <TitlesOfParts>
    <vt:vector size="33" baseType="lpstr">
      <vt:lpstr>Arial</vt:lpstr>
      <vt:lpstr>Avenir</vt:lpstr>
      <vt:lpstr>Avenir Next LT Pro</vt:lpstr>
      <vt:lpstr>Avenir Next LT Pro Light</vt:lpstr>
      <vt:lpstr>Calibri</vt:lpstr>
      <vt:lpstr>Garamond</vt:lpstr>
      <vt:lpstr>Segoe UI Historic</vt:lpstr>
      <vt:lpstr>SavonVTI</vt:lpstr>
      <vt:lpstr>Az Irodalomterápia mint eszköz a szenvedélybetegség megelőzésében és kezelésében</vt:lpstr>
      <vt:lpstr>PowerPoint-bemutató</vt:lpstr>
      <vt:lpstr>Az olvasás mint a flow forrása</vt:lpstr>
      <vt:lpstr>Az olvasás mint a valóság szimulációja</vt:lpstr>
      <vt:lpstr>Az olvasás mint az empátia gyakorlóhelye </vt:lpstr>
      <vt:lpstr>Az olvasás mint a tolerancia közvetítője</vt:lpstr>
      <vt:lpstr>Az olvasás mint agyserkentő</vt:lpstr>
      <vt:lpstr>Az olvasás mint gyógyír a fájdalomra</vt:lpstr>
      <vt:lpstr>Az olvasás mint a demencia ellenszere</vt:lpstr>
      <vt:lpstr>PowerPoint-bemutató</vt:lpstr>
      <vt:lpstr>Mi az az irodalomterápia?</vt:lpstr>
      <vt:lpstr>PowerPoint-bemutató</vt:lpstr>
      <vt:lpstr>Hogyan használhatom a megelőzésben?</vt:lpstr>
      <vt:lpstr>Hogyan használhatom a kezelésben?</vt:lpstr>
      <vt:lpstr>PowerPoint-bemutató</vt:lpstr>
      <vt:lpstr>A</vt:lpstr>
      <vt:lpstr>Milyen szövegek használhatók?</vt:lpstr>
      <vt:lpstr>Tematikus szövegajánlatok</vt:lpstr>
      <vt:lpstr>PowerPoint-bemutató</vt:lpstr>
      <vt:lpstr>Hogyan hat az irodalomterápia?</vt:lpstr>
      <vt:lpstr>Hogyan hat az irodalomterápia?</vt:lpstr>
      <vt:lpstr>Szövegek a változtatási hajlandóság felkeltésére</vt:lpstr>
      <vt:lpstr>PowerPoint-bemutató</vt:lpstr>
      <vt:lpstr>PowerPoint-bemutató</vt:lpstr>
      <vt:lpstr>Köszönöm a figyelmet!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IRODALOMTERÁPIÁS MÓDSZERTANI ESZKÖZÖK AZ ISKOLÁBAN</dc:title>
  <dc:creator>Emőke Berényi</dc:creator>
  <cp:lastModifiedBy>Emőke Berényi</cp:lastModifiedBy>
  <cp:revision>26</cp:revision>
  <dcterms:created xsi:type="dcterms:W3CDTF">2023-03-28T13:27:22Z</dcterms:created>
  <dcterms:modified xsi:type="dcterms:W3CDTF">2023-09-25T06:55:05Z</dcterms:modified>
</cp:coreProperties>
</file>