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PRuGyJpGyxusYO627PpjAwetV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73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0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24" name="Google Shape;24;p20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0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0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0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0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0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0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0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</p:sp>
      </p:grpSp>
      <p:sp>
        <p:nvSpPr>
          <p:cNvPr id="34" name="Google Shape;34;p20"/>
          <p:cNvSpPr txBox="1"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 txBox="1"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>
            <a:spLocks noGrp="1"/>
          </p:cNvSpPr>
          <p:nvPr>
            <p:ph type="pic" idx="2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29"/>
          <p:cNvSpPr txBox="1">
            <a:spLocks noGrp="1"/>
          </p:cNvSpPr>
          <p:nvPr>
            <p:ph type="body" idx="1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body" idx="2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9" name="Google Shape;109;p31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0" name="Google Shape;110;p31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8" name="Google Shape;118;p32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32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3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4"/>
          <p:cNvSpPr txBox="1">
            <a:spLocks noGrp="1"/>
          </p:cNvSpPr>
          <p:nvPr>
            <p:ph type="body" idx="1"/>
          </p:nvPr>
        </p:nvSpPr>
        <p:spPr>
          <a:xfrm rot="5400000">
            <a:off x="1843070" y="927120"/>
            <a:ext cx="3880773" cy="63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34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4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 txBox="1">
            <a:spLocks noGrp="1"/>
          </p:cNvSpPr>
          <p:nvPr>
            <p:ph type="title"/>
          </p:nvPr>
        </p:nvSpPr>
        <p:spPr>
          <a:xfrm rot="5400000">
            <a:off x="3840993" y="2745920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body" idx="1"/>
          </p:nvPr>
        </p:nvSpPr>
        <p:spPr>
          <a:xfrm rot="5400000">
            <a:off x="581386" y="637813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2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2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3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body" idx="4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body" idx="2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9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Google Shape;7;p19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" name="Google Shape;8;p19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9;p19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" name="Google Shape;10;p1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9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9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9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9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9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0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" descr="erasmus2020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" descr="Logo_zold_fekete_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" descr="Antropos_transparent_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 descr="Váltó logo 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0" name="Google Shape;150;p1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5705" y="63657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 txBox="1"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hu-HU"/>
              <a:t>Esetbemutató</a:t>
            </a:r>
            <a:br>
              <a:rPr lang="hu-HU"/>
            </a:br>
            <a:r>
              <a:rPr lang="hu-HU" sz="3600"/>
              <a:t>A fiú, aki „valamit” keres </a:t>
            </a:r>
            <a:endParaRPr sz="3600"/>
          </a:p>
        </p:txBody>
      </p:sp>
      <p:sp>
        <p:nvSpPr>
          <p:cNvPr id="152" name="Google Shape;152;p1"/>
          <p:cNvSpPr txBox="1"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r>
              <a:rPr lang="hu-HU" sz="1200"/>
              <a:t>Bonus Pastor Alapítvány 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hu-HU" sz="1200"/>
              <a:t>Bartha Éva, klinikai pszichológus 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hu-HU" sz="1200"/>
              <a:t>2023. november 6.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0" descr="erasmus2020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0" descr="Logo_zold_fekete_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10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0" descr="Antropos_transparent_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0" descr="Váltó logo 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9" name="Google Shape;289;p10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hu-HU"/>
              <a:t>Módszerek, eszközök, technikák </a:t>
            </a:r>
            <a:endParaRPr/>
          </a:p>
        </p:txBody>
      </p:sp>
      <p:sp>
        <p:nvSpPr>
          <p:cNvPr id="291" name="Google Shape;291;p10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Pszichoedukáció a szerhasználatra nézve</a:t>
            </a:r>
            <a:endParaRPr/>
          </a:p>
          <a:p>
            <a:pPr marL="0" marR="0" lvl="0" indent="91440" algn="just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Nevelő jellegű, ill. személyes életút típusú film </a:t>
            </a:r>
            <a:endParaRPr/>
          </a:p>
          <a:p>
            <a:pPr marL="0" marR="0" lvl="0" indent="91440" algn="just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Motivációs interjú elemei (partnerség, elfogadás, bevonás, mérlegelés, skálázás stb. )</a:t>
            </a:r>
            <a:endParaRPr/>
          </a:p>
          <a:p>
            <a:pPr marL="0" marR="0" lvl="0" indent="91440" algn="just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Cenaps-visszaesés megelőző program főbb elemeinek az ismertetése</a:t>
            </a:r>
            <a:endParaRPr/>
          </a:p>
          <a:p>
            <a:pPr marL="0" marR="0" lvl="0" indent="91440" algn="just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1" descr="erasmus2020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1" descr="Logo_zold_fekete_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11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1" descr="Antropos_transparent_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1" descr="Váltó logo 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3" name="Google Shape;303;p11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hu-HU"/>
              <a:t>Módszerek, eszközök, technikák </a:t>
            </a:r>
            <a:endParaRPr/>
          </a:p>
        </p:txBody>
      </p:sp>
      <p:sp>
        <p:nvSpPr>
          <p:cNvPr id="305" name="Google Shape;305;p11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∙"/>
            </a:pPr>
            <a:r>
              <a:rPr lang="hu-HU" sz="1800" dirty="0">
                <a:latin typeface="Times New Roman"/>
                <a:ea typeface="Times New Roman"/>
                <a:cs typeface="Times New Roman"/>
                <a:sym typeface="Times New Roman"/>
              </a:rPr>
              <a:t>Beck Depresszió kérdőív (a közös munka elején felvéve, majd fél év után megismételve)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∙"/>
            </a:pPr>
            <a:r>
              <a:rPr lang="hu-HU" sz="1800" dirty="0">
                <a:latin typeface="Times New Roman"/>
                <a:ea typeface="Times New Roman"/>
                <a:cs typeface="Times New Roman"/>
                <a:sym typeface="Times New Roman"/>
              </a:rPr>
              <a:t>Szorongás önbecslő skála (a közös munka elején felvéve, majd fél év után megismételve)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∙"/>
            </a:pPr>
            <a:r>
              <a:rPr lang="hu-H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Reziliencia</a:t>
            </a:r>
            <a:r>
              <a:rPr lang="hu-HU" sz="1800" dirty="0">
                <a:latin typeface="Times New Roman"/>
                <a:ea typeface="Times New Roman"/>
                <a:cs typeface="Times New Roman"/>
                <a:sym typeface="Times New Roman"/>
              </a:rPr>
              <a:t> teszt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∙"/>
            </a:pPr>
            <a:r>
              <a:rPr lang="hu-HU" sz="1800" dirty="0">
                <a:latin typeface="Times New Roman"/>
                <a:ea typeface="Times New Roman"/>
                <a:cs typeface="Times New Roman"/>
                <a:sym typeface="Times New Roman"/>
              </a:rPr>
              <a:t>Szociális atom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∙"/>
            </a:pPr>
            <a:r>
              <a:rPr lang="hu-H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Johari</a:t>
            </a:r>
            <a:r>
              <a:rPr lang="hu-HU" sz="1800" dirty="0">
                <a:latin typeface="Times New Roman"/>
                <a:ea typeface="Times New Roman"/>
                <a:cs typeface="Times New Roman"/>
                <a:sym typeface="Times New Roman"/>
              </a:rPr>
              <a:t> ablak</a:t>
            </a:r>
            <a:endParaRPr dirty="0"/>
          </a:p>
          <a:p>
            <a:pPr marL="342900" marR="0" lvl="0" indent="-251459" algn="just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∙"/>
            </a:pPr>
            <a:r>
              <a:rPr lang="hu-HU" sz="1800" dirty="0">
                <a:latin typeface="Times New Roman"/>
                <a:ea typeface="Times New Roman"/>
                <a:cs typeface="Times New Roman"/>
                <a:sym typeface="Times New Roman"/>
              </a:rPr>
              <a:t>Filmek: Kapj el, ha tudsz, </a:t>
            </a:r>
            <a:r>
              <a:rPr lang="hu-HU" sz="1800" smtClean="0">
                <a:latin typeface="Times New Roman"/>
                <a:ea typeface="Times New Roman"/>
                <a:cs typeface="Times New Roman"/>
                <a:sym typeface="Times New Roman"/>
              </a:rPr>
              <a:t>D. felépülésének </a:t>
            </a:r>
            <a:r>
              <a:rPr lang="hu-HU" sz="1800" dirty="0">
                <a:latin typeface="Times New Roman"/>
                <a:ea typeface="Times New Roman"/>
                <a:cs typeface="Times New Roman"/>
                <a:sym typeface="Times New Roman"/>
              </a:rPr>
              <a:t>története (5 perces </a:t>
            </a:r>
            <a:r>
              <a:rPr lang="hu-H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élettörénet</a:t>
            </a:r>
            <a:r>
              <a:rPr lang="hu-HU" sz="1800" dirty="0">
                <a:latin typeface="Times New Roman"/>
                <a:ea typeface="Times New Roman"/>
                <a:cs typeface="Times New Roman"/>
                <a:sym typeface="Times New Roman"/>
              </a:rPr>
              <a:t>, Bonus </a:t>
            </a:r>
            <a:r>
              <a:rPr lang="hu-H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Pastor</a:t>
            </a:r>
            <a:r>
              <a:rPr lang="hu-HU" sz="1800" dirty="0">
                <a:latin typeface="Times New Roman"/>
                <a:ea typeface="Times New Roman"/>
                <a:cs typeface="Times New Roman"/>
                <a:sym typeface="Times New Roman"/>
              </a:rPr>
              <a:t> Alapítvány készítésében, szerzői jogvédett)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12" descr="erasmus2020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2" descr="Logo_zold_fekete_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12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2" descr="Antropos_transparent_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2" descr="Váltó logo 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7" name="Google Shape;317;p12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hu-HU"/>
              <a:t>A segítő munka lépései</a:t>
            </a:r>
            <a:endParaRPr/>
          </a:p>
        </p:txBody>
      </p:sp>
      <p:sp>
        <p:nvSpPr>
          <p:cNvPr id="319" name="Google Shape;319;p12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Kapcsolatfelvétel a kliens kezdeményezése során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∙"/>
            </a:pP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szóbeli szerződéskötés és keretek meghatározása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∙"/>
            </a:pP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segítő kapcsolat kialakulás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∙"/>
            </a:pP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célkitűzések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∙"/>
            </a:pP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terápiás folyamat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∙"/>
            </a:pP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ellenörző találkozások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∙"/>
            </a:pP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zárás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20" name="Google Shape;320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04048" y="3068960"/>
            <a:ext cx="254317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7677" y="4712740"/>
            <a:ext cx="3002788" cy="162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13" descr="erasmus2020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3" descr="Logo_zold_fekete_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13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3" descr="Antropos_transparent_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3" descr="Váltó logo 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3" name="Google Shape;333;p13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hu-HU"/>
              <a:t>Jellemző történet</a:t>
            </a:r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Stílusváltások és hangulatok kifejezése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36" name="Google Shape;336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53846" y="2780928"/>
            <a:ext cx="1857375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3"/>
          <p:cNvSpPr/>
          <p:nvPr/>
        </p:nvSpPr>
        <p:spPr>
          <a:xfrm>
            <a:off x="3955926" y="3452721"/>
            <a:ext cx="3312368" cy="25886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14" descr="erasmus2020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4" descr="Logo_zold_fekete_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14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4" descr="Antropos_transparent_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4" descr="Váltó logo 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9" name="Google Shape;349;p14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hu-HU"/>
              <a:t>Józanodás, váltás </a:t>
            </a:r>
            <a:endParaRPr/>
          </a:p>
        </p:txBody>
      </p:sp>
      <p:sp>
        <p:nvSpPr>
          <p:cNvPr id="351" name="Google Shape;351;p14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Sokkos állapot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Depresszió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Szorongás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Anyával való kapcsolat javulása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Munkavállalás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Gépkocsi vezetői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hu-HU"/>
              <a:t>jogosítvány megszerzése</a:t>
            </a:r>
            <a:endParaRPr/>
          </a:p>
        </p:txBody>
      </p:sp>
      <p:sp>
        <p:nvSpPr>
          <p:cNvPr id="352" name="Google Shape;352;p14"/>
          <p:cNvSpPr/>
          <p:nvPr/>
        </p:nvSpPr>
        <p:spPr>
          <a:xfrm>
            <a:off x="3289821" y="3985993"/>
            <a:ext cx="3311128" cy="21889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15" descr="erasmus2020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5" descr="Logo_zold_fekete_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15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5" descr="Antropos_transparent_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5" descr="Váltó logo 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64" name="Google Shape;364;p15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5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hu-HU"/>
              <a:t>Eredmények, hatások</a:t>
            </a:r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Absztinencia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Interperszonális kapcsolatok javulása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Munkahelyi beilleszkedés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Reintegráció 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Reziliencia növekedés (személyes hatékonyság, nyitás a külvilág felé, oksági analízis, empátia, impulzuskontroll, optimizmus, érzelmek szabályozása)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67" name="Google Shape;36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71187" y="3342770"/>
            <a:ext cx="3286125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16" descr="erasmus2020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6" descr="Logo_zold_fekete_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16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6" descr="Antropos_transparent_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6" descr="Váltó logo 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9" name="Google Shape;379;p16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hu-HU"/>
              <a:t>Problémák, kérdések, dilemmák </a:t>
            </a:r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PTST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Az absztinencia melletti elköteleződés hiánya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Baráti kör  - veszélyeztetettség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Ellenpólus – idősebb fiútestvér, mint példakép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Külföldi munka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82" name="Google Shape;382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35896" y="3697825"/>
            <a:ext cx="4173265" cy="3017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7" descr="erasmus2020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7" descr="Logo_zold_fekete_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17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7" descr="Antropos_transparent_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7" descr="Váltó logo 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1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4" name="Google Shape;394;p17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hu-HU"/>
              <a:t>Személyes és szakmai tapasztalatok</a:t>
            </a:r>
            <a:endParaRPr/>
          </a:p>
        </p:txBody>
      </p:sp>
      <p:sp>
        <p:nvSpPr>
          <p:cNvPr id="396" name="Google Shape;396;p17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Utólagos tanácsadási ülés kérdése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Felépülési skála 7-8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97" name="Google Shape;397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07704" y="3429000"/>
            <a:ext cx="4345459" cy="2520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18" descr="erasmus2020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8" descr="Logo_zold_fekete_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Google Shape;405;p18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8" descr="Antropos_transparent_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8" descr="Váltó logo 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09" name="Google Shape;409;p18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8"/>
          <p:cNvSpPr txBox="1"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endParaRPr/>
          </a:p>
        </p:txBody>
      </p:sp>
      <p:sp>
        <p:nvSpPr>
          <p:cNvPr id="411" name="Google Shape;411;p18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hu-HU" sz="4000">
                <a:solidFill>
                  <a:schemeClr val="accent2"/>
                </a:solidFill>
              </a:rPr>
              <a:t>Köszönöm a figyelmet!</a:t>
            </a:r>
            <a:endParaRPr sz="4000">
              <a:solidFill>
                <a:schemeClr val="accent2"/>
              </a:solidFill>
            </a:endParaRPr>
          </a:p>
        </p:txBody>
      </p:sp>
      <p:pic>
        <p:nvPicPr>
          <p:cNvPr id="412" name="Google Shape;412;p1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949767" y="663931"/>
            <a:ext cx="5667375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" descr="erasmus2020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 descr="Logo_zold_fekete_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" descr="Antropos_transparent_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Váltó logo 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4" name="Google Shape;164;p2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hu-HU"/>
              <a:t>Adatok</a:t>
            </a:r>
            <a:endParaRPr/>
          </a:p>
        </p:txBody>
      </p:sp>
      <p:sp>
        <p:nvSpPr>
          <p:cNvPr id="166" name="Google Shape;166;p2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K. Domokos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Egyedülálló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20 éves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Érettségi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" descr="erasmus2020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" descr="Logo_zold_fekete_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3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" descr="Antropos_transparent_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" descr="Váltó logo 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8" name="Google Shape;178;p3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hu-HU"/>
              <a:t>Diagnózis</a:t>
            </a:r>
            <a:endParaRPr/>
          </a:p>
        </p:txBody>
      </p:sp>
      <p:sp>
        <p:nvSpPr>
          <p:cNvPr id="180" name="Google Shape;180;p3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LSD okozta akut intoxikáció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Szorongás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Nyaki seb </a:t>
            </a:r>
            <a:endParaRPr/>
          </a:p>
        </p:txBody>
      </p:sp>
      <p:pic>
        <p:nvPicPr>
          <p:cNvPr id="181" name="Google Shape;18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5967" y="3908258"/>
            <a:ext cx="3613745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54356" y="1527506"/>
            <a:ext cx="2857500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" descr="erasmus2020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" descr="Logo_zold_fekete_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4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" descr="Antropos_transparent_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" descr="Váltó logo 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4" name="Google Shape;194;p4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hu-HU"/>
              <a:t>Munkaerőpiaci karrier</a:t>
            </a:r>
            <a:endParaRPr/>
          </a:p>
        </p:txBody>
      </p:sp>
      <p:sp>
        <p:nvSpPr>
          <p:cNvPr id="196" name="Google Shape;196;p4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Üzleti elárusító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Munkanélküli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Pincér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Kisboltos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Külföldi munka </a:t>
            </a:r>
            <a:endParaRPr/>
          </a:p>
        </p:txBody>
      </p:sp>
      <p:sp>
        <p:nvSpPr>
          <p:cNvPr id="197" name="Google Shape;197;p4"/>
          <p:cNvSpPr/>
          <p:nvPr/>
        </p:nvSpPr>
        <p:spPr>
          <a:xfrm>
            <a:off x="3755535" y="1412776"/>
            <a:ext cx="3619500" cy="3225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98" name="Google Shape;198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79467" y="4260676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5" descr="erasmus2020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" descr="Logo_zold_fekete_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5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" descr="Antropos_transparent_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5" descr="Váltó logo 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0" name="Google Shape;210;p5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5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hu-HU"/>
              <a:t>Tudás, készségek, kompetenciák</a:t>
            </a:r>
            <a:endParaRPr/>
          </a:p>
        </p:txBody>
      </p:sp>
      <p:sp>
        <p:nvSpPr>
          <p:cNvPr id="212" name="Google Shape;212;p5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Érettségi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RQ-reziliencia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hu-HU"/>
              <a:t>Hobby: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Festés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Olvasás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Zene szerkesztés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You tube videó</a:t>
            </a:r>
            <a:endParaRPr/>
          </a:p>
        </p:txBody>
      </p:sp>
      <p:pic>
        <p:nvPicPr>
          <p:cNvPr id="213" name="Google Shape;213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2000" y="2031733"/>
            <a:ext cx="2307456" cy="1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58641" y="3850667"/>
            <a:ext cx="3326904" cy="278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6" descr="erasmus2020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6" descr="Logo_zold_fekete_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6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6" descr="Antropos_transparent_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6" descr="Váltó logo 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6" name="Google Shape;226;p6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hu-HU"/>
              <a:t>Szociális helyzet</a:t>
            </a:r>
            <a:endParaRPr/>
          </a:p>
        </p:txBody>
      </p:sp>
      <p:sp>
        <p:nvSpPr>
          <p:cNvPr id="228" name="Google Shape;228;p6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Apa munkabalesetet szenvedett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Anya elvált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Nagymamánál lakott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Szegényes lakhatás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Anyagi gondok</a:t>
            </a:r>
            <a:endParaRPr/>
          </a:p>
        </p:txBody>
      </p:sp>
      <p:pic>
        <p:nvPicPr>
          <p:cNvPr id="229" name="Google Shape;229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0145" y="2892477"/>
            <a:ext cx="4230216" cy="251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6183" y="4704546"/>
            <a:ext cx="3363069" cy="189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7" descr="erasmus2020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7" descr="Logo_zold_fekete_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7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7" descr="Antropos_transparent_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7" descr="Váltó logo 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2" name="Google Shape;242;p7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hu-HU"/>
              <a:t>Motivációk</a:t>
            </a:r>
            <a:endParaRPr/>
          </a:p>
        </p:txBody>
      </p:sp>
      <p:pic>
        <p:nvPicPr>
          <p:cNvPr id="244" name="Google Shape;244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734913" y="1554919"/>
            <a:ext cx="2903549" cy="2564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26669" y="2635836"/>
            <a:ext cx="3633788" cy="3861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8" descr="erasmus2020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8" descr="Logo_zold_fekete_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8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8" descr="Antropos_transparent_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 descr="Váltó logo 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7" name="Google Shape;257;p8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hu-HU"/>
              <a:t>Drogkarrier</a:t>
            </a:r>
            <a:endParaRPr/>
          </a:p>
        </p:txBody>
      </p:sp>
      <p:pic>
        <p:nvPicPr>
          <p:cNvPr id="259" name="Google Shape;259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5364088" y="4460467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0120" y="1273312"/>
            <a:ext cx="4064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8"/>
          <p:cNvSpPr/>
          <p:nvPr/>
        </p:nvSpPr>
        <p:spPr>
          <a:xfrm>
            <a:off x="280120" y="4417861"/>
            <a:ext cx="3249691" cy="2070705"/>
          </a:xfrm>
          <a:prstGeom prst="rect">
            <a:avLst/>
          </a:prstGeom>
          <a:noFill/>
          <a:ln>
            <a:noFill/>
          </a:ln>
        </p:spPr>
      </p:sp>
      <p:pic>
        <p:nvPicPr>
          <p:cNvPr id="262" name="Google Shape;262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99992" y="1285795"/>
            <a:ext cx="3066753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58411" y="4898869"/>
            <a:ext cx="1721447" cy="11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9" descr="erasmus2020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80938"/>
            <a:ext cx="18859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9" descr="Logo_zold_fekete_transparen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8593" y="44624"/>
            <a:ext cx="623887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9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6788" y="10363200"/>
            <a:ext cx="8667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9" descr="Antropos_transparent_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1960" y="6308551"/>
            <a:ext cx="7334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9" descr="Váltó logo 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20" y="6089476"/>
            <a:ext cx="474663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5" name="Google Shape;275;p9" descr="amaka1tra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5705" y="6137101"/>
            <a:ext cx="866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9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hu-HU"/>
              <a:t>Esetmunka</a:t>
            </a:r>
            <a:endParaRPr/>
          </a:p>
        </p:txBody>
      </p:sp>
      <p:sp>
        <p:nvSpPr>
          <p:cNvPr id="277" name="Google Shape;277;p9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Ülések száma: 23+1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Családi történet felmérése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Családi kapcsolatok (anya)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Célkitűzések meghatározása (absztinencia a terápia ideje alatt, életcélok keresése, önismeret – követés)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Munkahelykeresés, támogatás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Munkahelyek megtartása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Párkapcsolati kérdések átbeszélése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Baráti kapcsolatok 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335</Words>
  <Application>Microsoft Office PowerPoint</Application>
  <PresentationFormat>Diavetítés a képernyőre (4:3 oldalarány)</PresentationFormat>
  <Paragraphs>102</Paragraphs>
  <Slides>18</Slides>
  <Notes>18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Facet</vt:lpstr>
      <vt:lpstr>Esetbemutató A fiú, aki „valamit” keres </vt:lpstr>
      <vt:lpstr>Adatok</vt:lpstr>
      <vt:lpstr>Diagnózis</vt:lpstr>
      <vt:lpstr>Munkaerőpiaci karrier</vt:lpstr>
      <vt:lpstr>Tudás, készségek, kompetenciák</vt:lpstr>
      <vt:lpstr>Szociális helyzet</vt:lpstr>
      <vt:lpstr>Motivációk</vt:lpstr>
      <vt:lpstr>Drogkarrier</vt:lpstr>
      <vt:lpstr>Esetmunka</vt:lpstr>
      <vt:lpstr>Módszerek, eszközök, technikák </vt:lpstr>
      <vt:lpstr>Módszerek, eszközök, technikák </vt:lpstr>
      <vt:lpstr>A segítő munka lépései</vt:lpstr>
      <vt:lpstr>Jellemző történet</vt:lpstr>
      <vt:lpstr>Józanodás, váltás </vt:lpstr>
      <vt:lpstr>Eredmények, hatások</vt:lpstr>
      <vt:lpstr>Problémák, kérdések, dilemmák </vt:lpstr>
      <vt:lpstr>Személyes és szakmai tapasztalatok</vt:lpstr>
      <vt:lpstr>18.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Esetbemutató A fiú, aki „valamit” keres </dc:title>
  <dc:creator>Andras</dc:creator>
  <cp:lastModifiedBy>Mercedes</cp:lastModifiedBy>
  <cp:revision>2</cp:revision>
  <dcterms:created xsi:type="dcterms:W3CDTF">2022-09-29T08:02:59Z</dcterms:created>
  <dcterms:modified xsi:type="dcterms:W3CDTF">2024-05-25T06:44:22Z</dcterms:modified>
</cp:coreProperties>
</file>