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35" r:id="rId2"/>
    <p:sldId id="431" r:id="rId3"/>
    <p:sldId id="445" r:id="rId4"/>
    <p:sldId id="480" r:id="rId5"/>
    <p:sldId id="481" r:id="rId6"/>
    <p:sldId id="482" r:id="rId7"/>
    <p:sldId id="484" r:id="rId8"/>
    <p:sldId id="485" r:id="rId9"/>
    <p:sldId id="486" r:id="rId10"/>
    <p:sldId id="483" r:id="rId11"/>
    <p:sldId id="422" r:id="rId12"/>
    <p:sldId id="432" r:id="rId13"/>
  </p:sldIdLst>
  <p:sldSz cx="9144000" cy="6858000" type="screen4x3"/>
  <p:notesSz cx="9928225" cy="6797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xmlns="" id="{A9D0E4B1-9237-449A-872D-FA9BD13614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699" cy="340520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xmlns="" id="{CA66EB72-17D1-44D9-AE56-D8EF52F91A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334" y="1"/>
            <a:ext cx="4303295" cy="340520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30AA375-9BB4-49F1-A0A7-3A70D0CEEB4F}" type="datetimeFigureOut">
              <a:rPr lang="hu-HU"/>
              <a:pPr>
                <a:defRPr/>
              </a:pPr>
              <a:t>2023.06.26.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xmlns="" id="{2B6FA73D-6F65-4747-8FBF-360B56A576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155"/>
            <a:ext cx="4301699" cy="338930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xmlns="" id="{3DB2F21D-737B-4A28-BD75-F1B254EF48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334" y="6457155"/>
            <a:ext cx="4303295" cy="338930"/>
          </a:xfrm>
          <a:prstGeom prst="rect">
            <a:avLst/>
          </a:prstGeom>
        </p:spPr>
        <p:txBody>
          <a:bodyPr vert="horz" wrap="square" lIns="91815" tIns="45907" rIns="91815" bIns="4590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E39D55C-6CA8-457A-843B-C055639F000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CDD6666C-A5EC-4CE1-B730-97AD9D5EDF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699" cy="340520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F9BC8A1-ED79-4BCA-AA87-90FF6F8CD0A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3334" y="1"/>
            <a:ext cx="4303295" cy="340520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B6C82B4-2A51-4047-BE74-5BEEE1E06AC5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44B54B51-5560-44AB-BFB2-5534CCF8DE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5" tIns="45907" rIns="91815" bIns="4590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0E0B93B3-CC65-4ACC-BBD7-F4F8276802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823" y="3228578"/>
            <a:ext cx="7942580" cy="3059908"/>
          </a:xfrm>
          <a:prstGeom prst="rect">
            <a:avLst/>
          </a:prstGeom>
        </p:spPr>
        <p:txBody>
          <a:bodyPr vert="horz" lIns="91815" tIns="45907" rIns="91815" bIns="4590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CD4A45B-229A-46D3-99C7-0E9BFAD9AB8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155"/>
            <a:ext cx="4301699" cy="338930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83EDB1B-60E3-4A79-ADE2-2D55681772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3334" y="6457155"/>
            <a:ext cx="4303295" cy="338930"/>
          </a:xfrm>
          <a:prstGeom prst="rect">
            <a:avLst/>
          </a:prstGeom>
        </p:spPr>
        <p:txBody>
          <a:bodyPr vert="horz" wrap="square" lIns="91815" tIns="45907" rIns="91815" bIns="4590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C8C76E1-6A9E-4DCE-BCC4-52864021C394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xmlns="" id="{2967BFBB-C591-4610-A2C5-617D2B697F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xmlns="" id="{B5DB176C-6BF9-4C4E-8B55-2922D9038C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xmlns="" id="{FE602D39-4938-48C5-801E-EBFAFB09D1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F9555B-4BB4-4E8D-B305-9FE98D1BCD84}" type="slidenum">
              <a:rPr lang="en-US" altLang="hu-HU" smtClean="0"/>
              <a:pPr>
                <a:spcBef>
                  <a:spcPct val="0"/>
                </a:spcBef>
              </a:pPr>
              <a:t>1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xmlns="" id="{27214C5E-0EEC-4D24-A1D6-E786443C93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xmlns="" id="{A177CE2B-73A9-4B19-9FB1-EA2801D709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xmlns="" id="{0C16834E-DE65-48B7-AB28-295D1D1F51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EC5B2E-86C3-4023-ACA9-CD994DE4D256}" type="slidenum">
              <a:rPr lang="en-US" altLang="hu-HU" smtClean="0"/>
              <a:pPr>
                <a:spcBef>
                  <a:spcPct val="0"/>
                </a:spcBef>
              </a:pPr>
              <a:t>10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1772625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xmlns="" id="{5F14A063-D21B-444F-A86B-0E4CDE2801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xmlns="" id="{D5CB6547-5A89-4BFF-8B75-C25342ABB9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xmlns="" id="{2F5E2A98-0A59-42AE-9781-E443B5683A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051CEA-5DA5-4032-9F97-CBE01C1DD9F3}" type="slidenum">
              <a:rPr lang="en-US" altLang="hu-HU" smtClean="0"/>
              <a:pPr>
                <a:spcBef>
                  <a:spcPct val="0"/>
                </a:spcBef>
              </a:pPr>
              <a:t>11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xmlns="" id="{49B91FF3-02EB-49F5-9DEE-59F1E2A7B2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xmlns="" id="{0478BE63-2AFD-4F19-9DA4-4132894D5E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xmlns="" id="{F19F3A9D-7495-4AD9-BF56-58BBB4C6A3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4157BD-02B9-4BE5-B43D-5579A8BC702D}" type="slidenum">
              <a:rPr lang="en-US" altLang="hu-HU" smtClean="0"/>
              <a:pPr>
                <a:spcBef>
                  <a:spcPct val="0"/>
                </a:spcBef>
              </a:pPr>
              <a:t>12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xmlns="" id="{0874F92A-EF7D-45BA-8556-B296A89738C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xmlns="" id="{E3CCD88C-76EF-4A39-A907-3A78AF2AE0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xmlns="" id="{41D0BF6A-9231-4C23-9EC1-63BF101FD3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EEDE0-9487-485D-80F7-4D7A1064BAF3}" type="slidenum">
              <a:rPr lang="en-US" altLang="hu-HU" smtClean="0"/>
              <a:pPr>
                <a:spcBef>
                  <a:spcPct val="0"/>
                </a:spcBef>
              </a:pPr>
              <a:t>2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xmlns="" id="{27214C5E-0EEC-4D24-A1D6-E786443C93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xmlns="" id="{A177CE2B-73A9-4B19-9FB1-EA2801D709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xmlns="" id="{0C16834E-DE65-48B7-AB28-295D1D1F51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EC5B2E-86C3-4023-ACA9-CD994DE4D256}" type="slidenum">
              <a:rPr lang="en-US" altLang="hu-HU" smtClean="0"/>
              <a:pPr>
                <a:spcBef>
                  <a:spcPct val="0"/>
                </a:spcBef>
              </a:pPr>
              <a:t>3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xmlns="" id="{27214C5E-0EEC-4D24-A1D6-E786443C93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xmlns="" id="{A177CE2B-73A9-4B19-9FB1-EA2801D709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xmlns="" id="{0C16834E-DE65-48B7-AB28-295D1D1F51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EC5B2E-86C3-4023-ACA9-CD994DE4D256}" type="slidenum">
              <a:rPr lang="en-US" altLang="hu-HU" smtClean="0"/>
              <a:pPr>
                <a:spcBef>
                  <a:spcPct val="0"/>
                </a:spcBef>
              </a:pPr>
              <a:t>4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1205376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xmlns="" id="{27214C5E-0EEC-4D24-A1D6-E786443C93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xmlns="" id="{A177CE2B-73A9-4B19-9FB1-EA2801D709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xmlns="" id="{0C16834E-DE65-48B7-AB28-295D1D1F51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EC5B2E-86C3-4023-ACA9-CD994DE4D256}" type="slidenum">
              <a:rPr lang="en-US" altLang="hu-HU" smtClean="0"/>
              <a:pPr>
                <a:spcBef>
                  <a:spcPct val="0"/>
                </a:spcBef>
              </a:pPr>
              <a:t>5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3976074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xmlns="" id="{27214C5E-0EEC-4D24-A1D6-E786443C93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xmlns="" id="{A177CE2B-73A9-4B19-9FB1-EA2801D709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xmlns="" id="{0C16834E-DE65-48B7-AB28-295D1D1F51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EC5B2E-86C3-4023-ACA9-CD994DE4D256}" type="slidenum">
              <a:rPr lang="en-US" altLang="hu-HU" smtClean="0"/>
              <a:pPr>
                <a:spcBef>
                  <a:spcPct val="0"/>
                </a:spcBef>
              </a:pPr>
              <a:t>6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774657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xmlns="" id="{27214C5E-0EEC-4D24-A1D6-E786443C93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xmlns="" id="{A177CE2B-73A9-4B19-9FB1-EA2801D709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xmlns="" id="{0C16834E-DE65-48B7-AB28-295D1D1F51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EC5B2E-86C3-4023-ACA9-CD994DE4D256}" type="slidenum">
              <a:rPr lang="en-US" altLang="hu-HU" smtClean="0"/>
              <a:pPr>
                <a:spcBef>
                  <a:spcPct val="0"/>
                </a:spcBef>
              </a:pPr>
              <a:t>7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2447754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xmlns="" id="{27214C5E-0EEC-4D24-A1D6-E786443C93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xmlns="" id="{A177CE2B-73A9-4B19-9FB1-EA2801D709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xmlns="" id="{0C16834E-DE65-48B7-AB28-295D1D1F51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EC5B2E-86C3-4023-ACA9-CD994DE4D256}" type="slidenum">
              <a:rPr lang="en-US" altLang="hu-HU" smtClean="0"/>
              <a:pPr>
                <a:spcBef>
                  <a:spcPct val="0"/>
                </a:spcBef>
              </a:pPr>
              <a:t>8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3738728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xmlns="" id="{27214C5E-0EEC-4D24-A1D6-E786443C93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xmlns="" id="{A177CE2B-73A9-4B19-9FB1-EA2801D709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xmlns="" id="{0C16834E-DE65-48B7-AB28-295D1D1F51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5996" indent="-286922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7686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6761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5835" indent="-22953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24910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83984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3059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2133" indent="-2295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EC5B2E-86C3-4023-ACA9-CD994DE4D256}" type="slidenum">
              <a:rPr lang="en-US" altLang="hu-HU" smtClean="0"/>
              <a:pPr>
                <a:spcBef>
                  <a:spcPct val="0"/>
                </a:spcBef>
              </a:pPr>
              <a:t>9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982603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0B2977-B84A-4E96-A021-BB5B9A4B3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FC78C-A3AC-4E4E-88A1-F663B2360815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D49A42-41B3-44FB-82F4-0D03E6006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BDDD24-F255-4208-BAEB-0ECAA7FF3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981C3-9377-44EF-A580-314288DDA8E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156495379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2C138D-E9F3-4F9A-A874-A04FDD438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079EF-A8B0-44D1-A1F3-68F6979A6C8B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C0AD2B-FF65-4A82-AA87-4FD202B5E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463B62A-2074-499B-B3AB-A054345E5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5022B-B82F-4BD3-8FEA-6D0053BA2D5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3525553763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A81308-8901-4903-9A37-77BFB94E9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06E18-D66B-453B-8843-8E943A1096D9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DDA176-7BBA-468B-95DF-BB17057FD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2E2A0F9-11B9-4F71-91FE-761F3CDA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20964-CF57-498B-B1B9-58E08AA4AF2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160988317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F9DA05D-B72F-4DA5-9793-E83C46E39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21BB6-C1B4-47B6-AEBC-EB2A7DD1655D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48F16E-E422-43DC-9DA3-CA59687C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A7594C-01CB-4F2D-B262-AA716FC97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E4F26-2333-43F3-8346-F7CDB6E2533F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143220956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246EAC-E80A-4663-A446-4A4A7728E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8367D-0A16-4D0B-B5B8-43F3DB04E113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B1AC7F-E860-4BAA-B155-B967B53ED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E427BA-42AF-44A0-9943-8922B2C05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4D4ED-75F2-48B6-97B8-317906BC6E15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2653362270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46B11C37-F1A8-41D7-A650-AB05BB8BD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728E4-E871-4D8A-A0D9-B3080FFE793B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DE41AD2-7942-4A7B-89FB-F68913851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B5DD359-110B-48CF-8EB6-5EFED62BC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5D6D-9E5E-42B9-BAF8-32D4A6D1A86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4091551401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C4A63735-33F9-4AC7-8A71-D08DE0BA7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BEDCB-6BF0-4059-B5EA-7B1D4036728F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0E44BA0-A0EC-4C84-BFEC-E4B85C680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8C46003B-4B50-4A6B-A613-0C3EC5510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E44AA-2A06-415E-865B-88DEB384F82E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2245244244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6EDEBA4A-7B0F-43D1-B77F-7DE135BCC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06630-70ED-4C04-85BD-6A6AED91E2A1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64E1BFAE-DB7E-40C2-A461-84488AEF7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8871B468-92B1-49FA-9F40-CA4D49856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08D45-F89C-42C2-983D-2D65A65B4B1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314431140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9AC47EC-11EC-4C67-AB09-3594E4008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F6551-D424-4317-AE9D-D5E38D75C68C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54C8F387-A7F7-41B9-8EFA-67D1F7111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E51895F4-8A9D-4476-BBA3-9CE5BB18E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FE321-3C13-4836-98E0-B3DAE43C0A19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422882683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05954324-05AE-4860-AF79-C2FD130DD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91A3E-9624-4B87-974D-6E2F34C3099D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2833FFD7-2E7C-4074-B465-5969E283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F16074B0-8E8F-412C-9C07-74DEE7F34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940E3-6813-4651-81B5-F788F696B551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3633948209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59CFA64B-2DAE-4F74-B679-9364D873E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4B78E-0230-4A8E-BDF8-7FA2BD08B36B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E5131386-278C-4862-A7D2-D0EA5035F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7F1C6F3E-ED68-4CF9-A558-F9D1A6C2F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9C8E4-F49B-4FFE-92E0-A4D5A0BA4D61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xmlns="" val="352315335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95947203-17E5-440D-B7CB-47CB0E68DA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0DAFA0F4-7887-49A4-BCE9-04A9881EBE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text styles</a:t>
            </a:r>
          </a:p>
          <a:p>
            <a:pPr lvl="1"/>
            <a:r>
              <a:rPr lang="en-US" altLang="hu-HU"/>
              <a:t>Second level</a:t>
            </a:r>
          </a:p>
          <a:p>
            <a:pPr lvl="2"/>
            <a:r>
              <a:rPr lang="en-US" altLang="hu-HU"/>
              <a:t>Third level</a:t>
            </a:r>
          </a:p>
          <a:p>
            <a:pPr lvl="3"/>
            <a:r>
              <a:rPr lang="en-US" altLang="hu-HU"/>
              <a:t>Fourth level</a:t>
            </a:r>
          </a:p>
          <a:p>
            <a:pPr lvl="4"/>
            <a:r>
              <a:rPr lang="en-US" altLang="hu-HU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D96E71-E533-4728-96BF-2D61C42109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30DB396-D976-4D0C-90D6-CB8E90FB535E}" type="datetimeFigureOut">
              <a:rPr lang="en-US"/>
              <a:pPr>
                <a:defRPr/>
              </a:pPr>
              <a:t>6/26/2023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573DE4-5B1B-408A-AB4E-69DC1350A0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6ADC81-944C-49E7-BDD6-5170FABC9E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C5C45DD-E12E-482D-BFE5-E6F676374C27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BFB8C4CD-47D3-44B3-AA4A-75F4F3B01160}"/>
              </a:ext>
            </a:extLst>
          </p:cNvPr>
          <p:cNvSpPr txBox="1">
            <a:spLocks/>
          </p:cNvSpPr>
          <p:nvPr/>
        </p:nvSpPr>
        <p:spPr>
          <a:xfrm rot="16200000">
            <a:off x="-2132012" y="4289425"/>
            <a:ext cx="4700587" cy="43656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ALBA CARITAS HUNGARICA ALAP</a:t>
            </a:r>
            <a:r>
              <a:rPr lang="hu-HU" dirty="0">
                <a:solidFill>
                  <a:schemeClr val="bg1"/>
                </a:solidFill>
                <a:latin typeface="+mn-lt"/>
                <a:cs typeface="+mn-cs"/>
              </a:rPr>
              <a:t>ÍTVÁNY</a:t>
            </a: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7" name="Title 7">
            <a:extLst>
              <a:ext uri="{FF2B5EF4-FFF2-40B4-BE49-F238E27FC236}">
                <a16:creationId xmlns:a16="http://schemas.microsoft.com/office/drawing/2014/main" xmlns="" id="{456EEC51-5D16-438B-840A-35DE8BBCA7E0}"/>
              </a:ext>
            </a:extLst>
          </p:cNvPr>
          <p:cNvSpPr txBox="1">
            <a:spLocks/>
          </p:cNvSpPr>
          <p:nvPr/>
        </p:nvSpPr>
        <p:spPr bwMode="auto">
          <a:xfrm>
            <a:off x="1163638" y="846138"/>
            <a:ext cx="715962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u-HU" sz="4400" b="1" dirty="0"/>
              <a:t>ÁTJÁRÓK</a:t>
            </a:r>
            <a:endParaRPr lang="hu-HU" sz="4400" dirty="0"/>
          </a:p>
          <a:p>
            <a:pPr algn="ctr">
              <a:defRPr/>
            </a:pPr>
            <a:r>
              <a:rPr lang="hu-HU" sz="3600" dirty="0"/>
              <a:t>2022-1-HU01-KA210-ADU-000083157</a:t>
            </a:r>
          </a:p>
          <a:p>
            <a:pPr marL="514350" indent="-514350" algn="ctr" eaLnBrk="1" hangingPunct="1">
              <a:defRPr/>
            </a:pPr>
            <a:endParaRPr lang="hu-HU" sz="3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01" name="Szövegdoboz 1">
            <a:extLst>
              <a:ext uri="{FF2B5EF4-FFF2-40B4-BE49-F238E27FC236}">
                <a16:creationId xmlns:a16="http://schemas.microsoft.com/office/drawing/2014/main" xmlns="" id="{1D6E3786-20E6-4D2A-960D-547521BF5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188" y="4149725"/>
            <a:ext cx="63992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800" dirty="0">
                <a:latin typeface="Arial" panose="020B0604020202020204" pitchFamily="34" charset="0"/>
              </a:rPr>
              <a:t>Székesfehérvár, 2023. 06. 27.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800" dirty="0">
                <a:latin typeface="Arial" panose="020B0604020202020204" pitchFamily="34" charset="0"/>
              </a:rPr>
              <a:t>Székesfehérvári Egyházmegyei Karitász (HU)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800" dirty="0">
                <a:latin typeface="Arial" panose="020B0604020202020204" pitchFamily="34" charset="0"/>
              </a:rPr>
              <a:t>Bonus </a:t>
            </a:r>
            <a:r>
              <a:rPr lang="hu-HU" altLang="hu-HU" sz="1800" dirty="0" err="1">
                <a:latin typeface="Arial" panose="020B0604020202020204" pitchFamily="34" charset="0"/>
              </a:rPr>
              <a:t>Pastor</a:t>
            </a:r>
            <a:r>
              <a:rPr lang="hu-HU" altLang="hu-HU" sz="1800" dirty="0">
                <a:latin typeface="Arial" panose="020B0604020202020204" pitchFamily="34" charset="0"/>
              </a:rPr>
              <a:t> Alapítvány (RO)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800" dirty="0" err="1">
                <a:latin typeface="Arial" panose="020B0604020202020204" pitchFamily="34" charset="0"/>
              </a:rPr>
              <a:t>Udruzenje</a:t>
            </a:r>
            <a:r>
              <a:rPr lang="hu-HU" altLang="hu-HU" sz="1800" dirty="0">
                <a:latin typeface="Arial" panose="020B0604020202020204" pitchFamily="34" charset="0"/>
              </a:rPr>
              <a:t> </a:t>
            </a:r>
            <a:r>
              <a:rPr lang="hu-HU" altLang="hu-HU" sz="1800" dirty="0" err="1">
                <a:latin typeface="Arial" panose="020B0604020202020204" pitchFamily="34" charset="0"/>
              </a:rPr>
              <a:t>za</a:t>
            </a:r>
            <a:r>
              <a:rPr lang="hu-HU" altLang="hu-HU" sz="1800" dirty="0">
                <a:latin typeface="Arial" panose="020B0604020202020204" pitchFamily="34" charset="0"/>
              </a:rPr>
              <a:t> </a:t>
            </a:r>
            <a:r>
              <a:rPr lang="hu-HU" altLang="hu-HU" sz="1800" dirty="0" err="1">
                <a:latin typeface="Arial" panose="020B0604020202020204" pitchFamily="34" charset="0"/>
              </a:rPr>
              <a:t>mentalnu</a:t>
            </a:r>
            <a:r>
              <a:rPr lang="hu-HU" altLang="hu-HU" sz="1800" dirty="0">
                <a:latin typeface="Arial" panose="020B0604020202020204" pitchFamily="34" charset="0"/>
              </a:rPr>
              <a:t> </a:t>
            </a:r>
            <a:r>
              <a:rPr lang="hu-HU" altLang="hu-HU" sz="1800" dirty="0" err="1">
                <a:latin typeface="Arial" panose="020B0604020202020204" pitchFamily="34" charset="0"/>
              </a:rPr>
              <a:t>higijenu</a:t>
            </a:r>
            <a:r>
              <a:rPr lang="hu-HU" altLang="hu-HU" sz="1800" dirty="0">
                <a:latin typeface="Arial" panose="020B0604020202020204" pitchFamily="34" charset="0"/>
              </a:rPr>
              <a:t> </a:t>
            </a:r>
            <a:r>
              <a:rPr lang="hu-HU" altLang="hu-HU" sz="1800" dirty="0" err="1">
                <a:latin typeface="Arial" panose="020B0604020202020204" pitchFamily="34" charset="0"/>
              </a:rPr>
              <a:t>Antropos</a:t>
            </a:r>
            <a:r>
              <a:rPr lang="hu-HU" altLang="hu-HU" sz="1800" dirty="0">
                <a:latin typeface="Arial" panose="020B0604020202020204" pitchFamily="34" charset="0"/>
              </a:rPr>
              <a:t> (RS)</a:t>
            </a:r>
          </a:p>
        </p:txBody>
      </p:sp>
      <p:pic>
        <p:nvPicPr>
          <p:cNvPr id="4102" name="Kép 2" descr="erasmus2020flag">
            <a:extLst>
              <a:ext uri="{FF2B5EF4-FFF2-40B4-BE49-F238E27FC236}">
                <a16:creationId xmlns:a16="http://schemas.microsoft.com/office/drawing/2014/main" xmlns="" id="{EF327C1B-D009-40FD-9F86-2C2DDF42F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73025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Kép 3" descr="Logo_zold_fekete_transparent.png">
            <a:extLst>
              <a:ext uri="{FF2B5EF4-FFF2-40B4-BE49-F238E27FC236}">
                <a16:creationId xmlns:a16="http://schemas.microsoft.com/office/drawing/2014/main" xmlns="" id="{5A37BCC0-7F62-4312-B150-BE1EAD9344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Kép 7" descr="Antropos_transparent_logo.png">
            <a:extLst>
              <a:ext uri="{FF2B5EF4-FFF2-40B4-BE49-F238E27FC236}">
                <a16:creationId xmlns:a16="http://schemas.microsoft.com/office/drawing/2014/main" xmlns="" id="{9619AD42-6E06-48D7-9DCA-4FC860D3C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05288" y="6165850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Kép 1" descr="Váltó logo 3">
            <a:extLst>
              <a:ext uri="{FF2B5EF4-FFF2-40B4-BE49-F238E27FC236}">
                <a16:creationId xmlns:a16="http://schemas.microsoft.com/office/drawing/2014/main" xmlns="" id="{5D0D70EF-1393-4028-9216-8853D028D4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Kép 13" descr="amaka1trans.jpg">
            <a:extLst>
              <a:ext uri="{FF2B5EF4-FFF2-40B4-BE49-F238E27FC236}">
                <a16:creationId xmlns:a16="http://schemas.microsoft.com/office/drawing/2014/main" xmlns="" id="{977D2237-507A-4E3B-83F5-8CA81C6B6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B8E99C6D-2D19-4C5B-B731-EE65C8F5D538}"/>
              </a:ext>
            </a:extLst>
          </p:cNvPr>
          <p:cNvSpPr txBox="1">
            <a:spLocks/>
          </p:cNvSpPr>
          <p:nvPr/>
        </p:nvSpPr>
        <p:spPr>
          <a:xfrm rot="16200000">
            <a:off x="-2135981" y="4314032"/>
            <a:ext cx="4700587" cy="32385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u-HU" dirty="0">
                <a:solidFill>
                  <a:schemeClr val="bg1"/>
                </a:solidFill>
                <a:latin typeface="+mn-lt"/>
                <a:cs typeface="+mn-cs"/>
              </a:rPr>
              <a:t>RÉV SZENVEDÉLYBETEG-SEGÍTŐ AMBULANCIA</a:t>
            </a:r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8196" name="Kép 2" descr="erasmus2020flag">
            <a:extLst>
              <a:ext uri="{FF2B5EF4-FFF2-40B4-BE49-F238E27FC236}">
                <a16:creationId xmlns:a16="http://schemas.microsoft.com/office/drawing/2014/main" xmlns="" id="{0751D514-EAC0-4F63-A355-1BCFBFAD6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50800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Kép 3" descr="Logo_zold_fekete_transparent.png">
            <a:extLst>
              <a:ext uri="{FF2B5EF4-FFF2-40B4-BE49-F238E27FC236}">
                <a16:creationId xmlns:a16="http://schemas.microsoft.com/office/drawing/2014/main" xmlns="" id="{B2B9AF18-852E-4A36-BDB0-B4D31E942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Kép 7" descr="Antropos_transparent_logo.png">
            <a:extLst>
              <a:ext uri="{FF2B5EF4-FFF2-40B4-BE49-F238E27FC236}">
                <a16:creationId xmlns:a16="http://schemas.microsoft.com/office/drawing/2014/main" xmlns="" id="{09303B29-FACF-4F7B-A40B-A982FE726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1147" y="6214251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Kép 1" descr="Váltó logo 3">
            <a:extLst>
              <a:ext uri="{FF2B5EF4-FFF2-40B4-BE49-F238E27FC236}">
                <a16:creationId xmlns:a16="http://schemas.microsoft.com/office/drawing/2014/main" xmlns="" id="{9DD32C02-3A7A-4D50-9D31-1B33DFDD8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Kép 13" descr="amaka1trans.jpg">
            <a:extLst>
              <a:ext uri="{FF2B5EF4-FFF2-40B4-BE49-F238E27FC236}">
                <a16:creationId xmlns:a16="http://schemas.microsoft.com/office/drawing/2014/main" xmlns="" id="{354B002A-2BD7-4889-B4CF-706FB0F6F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7">
            <a:extLst>
              <a:ext uri="{FF2B5EF4-FFF2-40B4-BE49-F238E27FC236}">
                <a16:creationId xmlns:a16="http://schemas.microsoft.com/office/drawing/2014/main" xmlns="" id="{1905CF1B-616C-478E-A5C3-ACB3993D8B7D}"/>
              </a:ext>
            </a:extLst>
          </p:cNvPr>
          <p:cNvSpPr txBox="1">
            <a:spLocks/>
          </p:cNvSpPr>
          <p:nvPr/>
        </p:nvSpPr>
        <p:spPr bwMode="auto">
          <a:xfrm>
            <a:off x="1111250" y="590550"/>
            <a:ext cx="71945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Pár- és </a:t>
            </a:r>
            <a:r>
              <a:rPr lang="hu-H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családterápiás</a:t>
            </a: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 esetek</a:t>
            </a:r>
            <a:endParaRPr lang="en-US" sz="5400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xmlns="" id="{AD21A337-721E-4D65-9AFC-1219A22A2282}"/>
              </a:ext>
            </a:extLst>
          </p:cNvPr>
          <p:cNvSpPr txBox="1"/>
          <p:nvPr/>
        </p:nvSpPr>
        <p:spPr>
          <a:xfrm flipH="1">
            <a:off x="269404" y="1484784"/>
            <a:ext cx="873487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A</a:t>
            </a: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esete: </a:t>
            </a:r>
            <a:r>
              <a:rPr lang="hu-HU" sz="2400" dirty="0"/>
              <a:t>külön kassza, nő fizeti a számlákat, napi 9 órát dolgozik, férj vásárol, főz, vállalkozó. Fél éve működnek így, problémafeltárás, következmények ismertetése.</a:t>
            </a:r>
          </a:p>
          <a:p>
            <a:pPr marL="457200" indent="-457200">
              <a:buFont typeface="+mj-lt"/>
              <a:buAutoNum type="arabicPeriod"/>
            </a:pPr>
            <a:endParaRPr lang="hu-HU" sz="2400" dirty="0"/>
          </a:p>
          <a:p>
            <a:pPr marL="457200" indent="-457200">
              <a:buFont typeface="+mj-lt"/>
              <a:buAutoNum type="arabicPeriod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esete: </a:t>
            </a:r>
            <a:r>
              <a:rPr lang="hu-HU" sz="2400" dirty="0"/>
              <a:t>30 éve házasságban élő pár, mindketten dolgoznak. Teljes anyagi biztonság, hiány nincs. Több lakásuk van. Érzelmi eltávolodás az elmúlt fél évben, külön költözés, következmények ismertetése.</a:t>
            </a:r>
            <a:endParaRPr lang="hu-H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+mj-lt"/>
              <a:buAutoNum type="arabicPeriod"/>
            </a:pPr>
            <a:endParaRPr lang="hu-H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+mj-lt"/>
              <a:buAutoNum type="arabicPeriod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 esete: </a:t>
            </a:r>
            <a:r>
              <a:rPr lang="hu-HU" sz="2400" dirty="0"/>
              <a:t>férj dolgozik, napi 9-10 órát is. Feleség otthon tartózkodik, rendezi a házi munkákat. Több éve így működnek. Következmények ismertetése.</a:t>
            </a:r>
          </a:p>
          <a:p>
            <a:pPr marL="457200" indent="-457200">
              <a:buFont typeface="+mj-lt"/>
              <a:buAutoNum type="arabicPeriod"/>
            </a:pPr>
            <a:endParaRPr lang="hu-HU" sz="2400" dirty="0"/>
          </a:p>
          <a:p>
            <a:pPr marL="457200" indent="-457200">
              <a:buFont typeface="+mj-lt"/>
              <a:buAutoNum type="arabicPeriod"/>
            </a:pPr>
            <a:endParaRPr lang="hu-HU" sz="2400" dirty="0"/>
          </a:p>
          <a:p>
            <a:pPr marL="457200" indent="-457200">
              <a:buFont typeface="+mj-lt"/>
              <a:buAutoNum type="arabicPeriod"/>
            </a:pPr>
            <a:endParaRPr lang="hu-HU" sz="2400" dirty="0"/>
          </a:p>
          <a:p>
            <a:pPr marL="457200" indent="-457200">
              <a:buFont typeface="+mj-lt"/>
              <a:buAutoNum type="arabicPeriod"/>
            </a:pPr>
            <a:endParaRPr lang="hu-HU" sz="2400" dirty="0"/>
          </a:p>
          <a:p>
            <a:pPr marL="457200" indent="-457200" algn="just">
              <a:buAutoNum type="arabicPeriod"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2854205649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1">
            <a:extLst>
              <a:ext uri="{FF2B5EF4-FFF2-40B4-BE49-F238E27FC236}">
                <a16:creationId xmlns:a16="http://schemas.microsoft.com/office/drawing/2014/main" xmlns="" id="{15F42953-979E-4D7E-8878-C7554C7921CB}"/>
              </a:ext>
            </a:extLst>
          </p:cNvPr>
          <p:cNvSpPr txBox="1">
            <a:spLocks/>
          </p:cNvSpPr>
          <p:nvPr/>
        </p:nvSpPr>
        <p:spPr>
          <a:xfrm>
            <a:off x="638175" y="765175"/>
            <a:ext cx="8247063" cy="57372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hu-HU" sz="5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Köszönöm a figyelmet!</a:t>
            </a:r>
          </a:p>
          <a:p>
            <a:pPr algn="ctr">
              <a:defRPr/>
            </a:pPr>
            <a:endParaRPr lang="hu-HU" sz="5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  <a:p>
            <a:pPr algn="ctr">
              <a:defRPr/>
            </a:pPr>
            <a:endParaRPr lang="hu-HU" sz="5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  <a:p>
            <a:pPr algn="ctr">
              <a:defRPr/>
            </a:pPr>
            <a:endParaRPr lang="hu-HU" sz="5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  <a:p>
            <a:pPr algn="ctr">
              <a:defRPr/>
            </a:pP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www.revfehervar.hu</a:t>
            </a:r>
          </a:p>
        </p:txBody>
      </p:sp>
      <p:pic>
        <p:nvPicPr>
          <p:cNvPr id="47108" name="Kép 2" descr="erasmus2020flag">
            <a:extLst>
              <a:ext uri="{FF2B5EF4-FFF2-40B4-BE49-F238E27FC236}">
                <a16:creationId xmlns:a16="http://schemas.microsoft.com/office/drawing/2014/main" xmlns="" id="{DD1E9AB5-1CC7-4C05-8F20-DEB2361F50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61913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Kép 3" descr="Logo_zold_fekete_transparent.png">
            <a:extLst>
              <a:ext uri="{FF2B5EF4-FFF2-40B4-BE49-F238E27FC236}">
                <a16:creationId xmlns:a16="http://schemas.microsoft.com/office/drawing/2014/main" xmlns="" id="{B4BC7253-442E-4FB2-8741-0F5FD40BF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0" name="Kép 7" descr="Antropos_transparent_logo.png">
            <a:extLst>
              <a:ext uri="{FF2B5EF4-FFF2-40B4-BE49-F238E27FC236}">
                <a16:creationId xmlns:a16="http://schemas.microsoft.com/office/drawing/2014/main" xmlns="" id="{55976D8B-1DAC-40DC-8A0D-B9BE724A4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05288" y="6165850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1" name="Kép 1" descr="Váltó logo 3">
            <a:extLst>
              <a:ext uri="{FF2B5EF4-FFF2-40B4-BE49-F238E27FC236}">
                <a16:creationId xmlns:a16="http://schemas.microsoft.com/office/drawing/2014/main" xmlns="" id="{2960A7E5-911E-48C8-9559-699F5B257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2" name="Kép 14" descr="amaka1trans.jpg">
            <a:extLst>
              <a:ext uri="{FF2B5EF4-FFF2-40B4-BE49-F238E27FC236}">
                <a16:creationId xmlns:a16="http://schemas.microsoft.com/office/drawing/2014/main" xmlns="" id="{4119A785-DE3E-484B-A1ED-E4D201570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7">
            <a:extLst>
              <a:ext uri="{FF2B5EF4-FFF2-40B4-BE49-F238E27FC236}">
                <a16:creationId xmlns:a16="http://schemas.microsoft.com/office/drawing/2014/main" xmlns="" id="{456EEC51-5D16-438B-840A-35DE8BBCA7E0}"/>
              </a:ext>
            </a:extLst>
          </p:cNvPr>
          <p:cNvSpPr txBox="1">
            <a:spLocks/>
          </p:cNvSpPr>
          <p:nvPr/>
        </p:nvSpPr>
        <p:spPr bwMode="auto">
          <a:xfrm>
            <a:off x="1163638" y="846138"/>
            <a:ext cx="715962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u-HU" sz="4400" b="1" dirty="0"/>
              <a:t>ÁTJÁRÓK</a:t>
            </a:r>
            <a:endParaRPr lang="hu-HU" sz="4400" dirty="0"/>
          </a:p>
          <a:p>
            <a:pPr algn="ctr">
              <a:defRPr/>
            </a:pPr>
            <a:r>
              <a:rPr lang="hu-HU" sz="3600" dirty="0"/>
              <a:t>2022-1-HU01-KA210-ADU-000083157</a:t>
            </a:r>
          </a:p>
          <a:p>
            <a:pPr marL="514350" indent="-514350" algn="ctr" eaLnBrk="1" hangingPunct="1">
              <a:defRPr/>
            </a:pPr>
            <a:endParaRPr lang="hu-HU" sz="3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061" name="Szövegdoboz 1">
            <a:extLst>
              <a:ext uri="{FF2B5EF4-FFF2-40B4-BE49-F238E27FC236}">
                <a16:creationId xmlns:a16="http://schemas.microsoft.com/office/drawing/2014/main" xmlns="" id="{855FCA8C-1094-488F-AE44-8DE15DA14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188" y="4149725"/>
            <a:ext cx="63992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800" dirty="0">
                <a:latin typeface="Arial" panose="020B0604020202020204" pitchFamily="34" charset="0"/>
              </a:rPr>
              <a:t>Székesfehérvár, 2023. 06. 27.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800" dirty="0">
                <a:latin typeface="Arial" panose="020B0604020202020204" pitchFamily="34" charset="0"/>
              </a:rPr>
              <a:t>Székesfehérvári Egyházmegyei Karitász (HU)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800" dirty="0">
                <a:latin typeface="Arial" panose="020B0604020202020204" pitchFamily="34" charset="0"/>
              </a:rPr>
              <a:t>Bonus </a:t>
            </a:r>
            <a:r>
              <a:rPr lang="hu-HU" altLang="hu-HU" sz="1800" dirty="0" err="1">
                <a:latin typeface="Arial" panose="020B0604020202020204" pitchFamily="34" charset="0"/>
              </a:rPr>
              <a:t>Pastor</a:t>
            </a:r>
            <a:r>
              <a:rPr lang="hu-HU" altLang="hu-HU" sz="1800" dirty="0">
                <a:latin typeface="Arial" panose="020B0604020202020204" pitchFamily="34" charset="0"/>
              </a:rPr>
              <a:t> Alapítvány (RO)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800" dirty="0" err="1">
                <a:latin typeface="Arial" panose="020B0604020202020204" pitchFamily="34" charset="0"/>
              </a:rPr>
              <a:t>Udruzenje</a:t>
            </a:r>
            <a:r>
              <a:rPr lang="hu-HU" altLang="hu-HU" sz="1800" dirty="0">
                <a:latin typeface="Arial" panose="020B0604020202020204" pitchFamily="34" charset="0"/>
              </a:rPr>
              <a:t> </a:t>
            </a:r>
            <a:r>
              <a:rPr lang="hu-HU" altLang="hu-HU" sz="1800" dirty="0" err="1">
                <a:latin typeface="Arial" panose="020B0604020202020204" pitchFamily="34" charset="0"/>
              </a:rPr>
              <a:t>za</a:t>
            </a:r>
            <a:r>
              <a:rPr lang="hu-HU" altLang="hu-HU" sz="1800" dirty="0">
                <a:latin typeface="Arial" panose="020B0604020202020204" pitchFamily="34" charset="0"/>
              </a:rPr>
              <a:t> </a:t>
            </a:r>
            <a:r>
              <a:rPr lang="hu-HU" altLang="hu-HU" sz="1800" dirty="0" err="1">
                <a:latin typeface="Arial" panose="020B0604020202020204" pitchFamily="34" charset="0"/>
              </a:rPr>
              <a:t>mentalnu</a:t>
            </a:r>
            <a:r>
              <a:rPr lang="hu-HU" altLang="hu-HU" sz="1800" dirty="0">
                <a:latin typeface="Arial" panose="020B0604020202020204" pitchFamily="34" charset="0"/>
              </a:rPr>
              <a:t> </a:t>
            </a:r>
            <a:r>
              <a:rPr lang="hu-HU" altLang="hu-HU" sz="1800" dirty="0" err="1">
                <a:latin typeface="Arial" panose="020B0604020202020204" pitchFamily="34" charset="0"/>
              </a:rPr>
              <a:t>higijenu</a:t>
            </a:r>
            <a:r>
              <a:rPr lang="hu-HU" altLang="hu-HU" sz="1800" dirty="0">
                <a:latin typeface="Arial" panose="020B0604020202020204" pitchFamily="34" charset="0"/>
              </a:rPr>
              <a:t> </a:t>
            </a:r>
            <a:r>
              <a:rPr lang="hu-HU" altLang="hu-HU" sz="1800" dirty="0" err="1">
                <a:latin typeface="Arial" panose="020B0604020202020204" pitchFamily="34" charset="0"/>
              </a:rPr>
              <a:t>Antropos</a:t>
            </a:r>
            <a:r>
              <a:rPr lang="hu-HU" altLang="hu-HU" sz="1800" dirty="0">
                <a:latin typeface="Arial" panose="020B0604020202020204" pitchFamily="34" charset="0"/>
              </a:rPr>
              <a:t> (RS)</a:t>
            </a:r>
          </a:p>
        </p:txBody>
      </p:sp>
      <p:pic>
        <p:nvPicPr>
          <p:cNvPr id="45062" name="Kép 2" descr="erasmus2020flag">
            <a:extLst>
              <a:ext uri="{FF2B5EF4-FFF2-40B4-BE49-F238E27FC236}">
                <a16:creationId xmlns:a16="http://schemas.microsoft.com/office/drawing/2014/main" xmlns="" id="{5732F353-A629-44D3-9708-E42684E0E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61913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Kép 3" descr="Logo_zold_fekete_transparent.png">
            <a:extLst>
              <a:ext uri="{FF2B5EF4-FFF2-40B4-BE49-F238E27FC236}">
                <a16:creationId xmlns:a16="http://schemas.microsoft.com/office/drawing/2014/main" xmlns="" id="{58BBF7AC-6B48-49C0-8DCC-D4510B7F9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Kép 7" descr="Antropos_transparent_logo.png">
            <a:extLst>
              <a:ext uri="{FF2B5EF4-FFF2-40B4-BE49-F238E27FC236}">
                <a16:creationId xmlns:a16="http://schemas.microsoft.com/office/drawing/2014/main" xmlns="" id="{8A6BE455-9CA6-43E3-B61E-EBB106FBB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05288" y="6165850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Kép 1" descr="Váltó logo 3">
            <a:extLst>
              <a:ext uri="{FF2B5EF4-FFF2-40B4-BE49-F238E27FC236}">
                <a16:creationId xmlns:a16="http://schemas.microsoft.com/office/drawing/2014/main" xmlns="" id="{FD07B547-16AC-4DD9-B870-052193B40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6" name="Kép 13" descr="amaka1trans.jpg">
            <a:extLst>
              <a:ext uri="{FF2B5EF4-FFF2-40B4-BE49-F238E27FC236}">
                <a16:creationId xmlns:a16="http://schemas.microsoft.com/office/drawing/2014/main" xmlns="" id="{DFC00050-8761-454A-AC24-907EB44FA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BFB8C4CD-47D3-44B3-AA4A-75F4F3B01160}"/>
              </a:ext>
            </a:extLst>
          </p:cNvPr>
          <p:cNvSpPr txBox="1">
            <a:spLocks/>
          </p:cNvSpPr>
          <p:nvPr/>
        </p:nvSpPr>
        <p:spPr>
          <a:xfrm rot="16200000">
            <a:off x="-2132012" y="4289425"/>
            <a:ext cx="4700587" cy="43656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ALBA CARITAS HUNGARICA ALAP</a:t>
            </a:r>
            <a:r>
              <a:rPr lang="hu-HU" dirty="0">
                <a:solidFill>
                  <a:schemeClr val="bg1"/>
                </a:solidFill>
                <a:latin typeface="+mn-lt"/>
                <a:cs typeface="+mn-cs"/>
              </a:rPr>
              <a:t>ÍTVÁNY</a:t>
            </a:r>
          </a:p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7" name="Title 7">
            <a:extLst>
              <a:ext uri="{FF2B5EF4-FFF2-40B4-BE49-F238E27FC236}">
                <a16:creationId xmlns:a16="http://schemas.microsoft.com/office/drawing/2014/main" xmlns="" id="{456EEC51-5D16-438B-840A-35DE8BBCA7E0}"/>
              </a:ext>
            </a:extLst>
          </p:cNvPr>
          <p:cNvSpPr txBox="1">
            <a:spLocks/>
          </p:cNvSpPr>
          <p:nvPr/>
        </p:nvSpPr>
        <p:spPr bwMode="auto">
          <a:xfrm>
            <a:off x="733425" y="1160541"/>
            <a:ext cx="8135938" cy="285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munka mint jövedelemszerző tevékenység, valamint az ehhez kapcsolódó pénzkezelés szerepe a </a:t>
            </a:r>
          </a:p>
          <a:p>
            <a:pPr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család- és párterápiában </a:t>
            </a:r>
          </a:p>
          <a:p>
            <a:pPr algn="ctr">
              <a:defRPr/>
            </a:pPr>
            <a:endParaRPr lang="hu-HU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hu-H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(szenvedélybetegek munkaerőpiaci /re/integrációja)</a:t>
            </a:r>
            <a:endParaRPr lang="hu-H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149" name="Szövegdoboz 1">
            <a:extLst>
              <a:ext uri="{FF2B5EF4-FFF2-40B4-BE49-F238E27FC236}">
                <a16:creationId xmlns:a16="http://schemas.microsoft.com/office/drawing/2014/main" xmlns="" id="{DC435665-781E-4899-9055-2BBA2F05E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1788" y="4814888"/>
            <a:ext cx="6399212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800" dirty="0">
                <a:latin typeface="Arial" panose="020B0604020202020204" pitchFamily="34" charset="0"/>
              </a:rPr>
              <a:t>Farnas István Géza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800" dirty="0">
                <a:latin typeface="Arial" panose="020B0604020202020204" pitchFamily="34" charset="0"/>
              </a:rPr>
              <a:t>Intézményvezető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hu-HU" altLang="hu-HU" sz="18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800" dirty="0">
                <a:latin typeface="Arial" panose="020B0604020202020204" pitchFamily="34" charset="0"/>
              </a:rPr>
              <a:t>Székesfehérvár, 2023. 06. 27. </a:t>
            </a:r>
          </a:p>
        </p:txBody>
      </p:sp>
      <p:pic>
        <p:nvPicPr>
          <p:cNvPr id="6150" name="Kép 2" descr="erasmus2020flag">
            <a:extLst>
              <a:ext uri="{FF2B5EF4-FFF2-40B4-BE49-F238E27FC236}">
                <a16:creationId xmlns:a16="http://schemas.microsoft.com/office/drawing/2014/main" xmlns="" id="{F50680CE-EF22-4E6E-8482-8CD500BC8E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50800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Kép 3" descr="Logo_zold_fekete_transparent.png">
            <a:extLst>
              <a:ext uri="{FF2B5EF4-FFF2-40B4-BE49-F238E27FC236}">
                <a16:creationId xmlns:a16="http://schemas.microsoft.com/office/drawing/2014/main" xmlns="" id="{009CA2F8-B308-46E3-B657-83C07EB5E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Kép 7" descr="Antropos_transparent_logo.png">
            <a:extLst>
              <a:ext uri="{FF2B5EF4-FFF2-40B4-BE49-F238E27FC236}">
                <a16:creationId xmlns:a16="http://schemas.microsoft.com/office/drawing/2014/main" xmlns="" id="{BC7927AB-0920-446F-A9A7-17736348E5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05288" y="6165850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Kép 1" descr="Váltó logo 3">
            <a:extLst>
              <a:ext uri="{FF2B5EF4-FFF2-40B4-BE49-F238E27FC236}">
                <a16:creationId xmlns:a16="http://schemas.microsoft.com/office/drawing/2014/main" xmlns="" id="{7FE4648D-49AE-4DCD-8843-EACCBFFBA9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Kép 13" descr="amaka1trans.jpg">
            <a:extLst>
              <a:ext uri="{FF2B5EF4-FFF2-40B4-BE49-F238E27FC236}">
                <a16:creationId xmlns:a16="http://schemas.microsoft.com/office/drawing/2014/main" xmlns="" id="{8524C943-A835-40CB-BA81-D34C531ED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B8E99C6D-2D19-4C5B-B731-EE65C8F5D538}"/>
              </a:ext>
            </a:extLst>
          </p:cNvPr>
          <p:cNvSpPr txBox="1">
            <a:spLocks/>
          </p:cNvSpPr>
          <p:nvPr/>
        </p:nvSpPr>
        <p:spPr>
          <a:xfrm rot="16200000">
            <a:off x="-2135981" y="4314032"/>
            <a:ext cx="4700587" cy="32385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u-HU" dirty="0">
                <a:solidFill>
                  <a:schemeClr val="bg1"/>
                </a:solidFill>
                <a:latin typeface="+mn-lt"/>
                <a:cs typeface="+mn-cs"/>
              </a:rPr>
              <a:t>RÉV SZENVEDÉLYBETEG-SEGÍTŐ AMBULANCIA</a:t>
            </a:r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8196" name="Kép 2" descr="erasmus2020flag">
            <a:extLst>
              <a:ext uri="{FF2B5EF4-FFF2-40B4-BE49-F238E27FC236}">
                <a16:creationId xmlns:a16="http://schemas.microsoft.com/office/drawing/2014/main" xmlns="" id="{0751D514-EAC0-4F63-A355-1BCFBFAD6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50800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Kép 3" descr="Logo_zold_fekete_transparent.png">
            <a:extLst>
              <a:ext uri="{FF2B5EF4-FFF2-40B4-BE49-F238E27FC236}">
                <a16:creationId xmlns:a16="http://schemas.microsoft.com/office/drawing/2014/main" xmlns="" id="{B2B9AF18-852E-4A36-BDB0-B4D31E942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Kép 7" descr="Antropos_transparent_logo.png">
            <a:extLst>
              <a:ext uri="{FF2B5EF4-FFF2-40B4-BE49-F238E27FC236}">
                <a16:creationId xmlns:a16="http://schemas.microsoft.com/office/drawing/2014/main" xmlns="" id="{09303B29-FACF-4F7B-A40B-A982FE726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1147" y="6214251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Kép 1" descr="Váltó logo 3">
            <a:extLst>
              <a:ext uri="{FF2B5EF4-FFF2-40B4-BE49-F238E27FC236}">
                <a16:creationId xmlns:a16="http://schemas.microsoft.com/office/drawing/2014/main" xmlns="" id="{9DD32C02-3A7A-4D50-9D31-1B33DFDD8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Kép 13" descr="amaka1trans.jpg">
            <a:extLst>
              <a:ext uri="{FF2B5EF4-FFF2-40B4-BE49-F238E27FC236}">
                <a16:creationId xmlns:a16="http://schemas.microsoft.com/office/drawing/2014/main" xmlns="" id="{354B002A-2BD7-4889-B4CF-706FB0F6F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7">
            <a:extLst>
              <a:ext uri="{FF2B5EF4-FFF2-40B4-BE49-F238E27FC236}">
                <a16:creationId xmlns:a16="http://schemas.microsoft.com/office/drawing/2014/main" xmlns="" id="{1905CF1B-616C-478E-A5C3-ACB3993D8B7D}"/>
              </a:ext>
            </a:extLst>
          </p:cNvPr>
          <p:cNvSpPr txBox="1">
            <a:spLocks/>
          </p:cNvSpPr>
          <p:nvPr/>
        </p:nvSpPr>
        <p:spPr bwMode="auto">
          <a:xfrm>
            <a:off x="1111250" y="590550"/>
            <a:ext cx="71945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Anyagi biztonság megteremtése </a:t>
            </a:r>
          </a:p>
          <a:p>
            <a:pPr marL="514350" indent="-514350"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a párkapcsolatban, családi életben</a:t>
            </a:r>
            <a:endParaRPr lang="en-US" sz="5400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xmlns="" id="{AD21A337-721E-4D65-9AFC-1219A22A2282}"/>
              </a:ext>
            </a:extLst>
          </p:cNvPr>
          <p:cNvSpPr txBox="1"/>
          <p:nvPr/>
        </p:nvSpPr>
        <p:spPr>
          <a:xfrm flipH="1">
            <a:off x="276225" y="1932009"/>
            <a:ext cx="87348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Kommunikáció: </a:t>
            </a:r>
            <a:r>
              <a:rPr lang="hu-HU" sz="2400" dirty="0"/>
              <a:t>a pénzügyekről való nyílt és őszinte kommunikáció </a:t>
            </a:r>
            <a:r>
              <a:rPr lang="hu-HU" sz="2400" dirty="0" smtClean="0"/>
              <a:t>kulcsfontosságú.</a:t>
            </a:r>
            <a:endParaRPr lang="hu-HU" sz="2400" dirty="0"/>
          </a:p>
          <a:p>
            <a:pPr marL="457200" indent="-457200" algn="just">
              <a:buAutoNum type="arabicPeriod"/>
            </a:pPr>
            <a:endParaRPr lang="hu-HU" sz="2400" dirty="0"/>
          </a:p>
          <a:p>
            <a:pPr marL="457200" indent="-457200" algn="just">
              <a:buAutoNum type="arabicPeriod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Közös célkitűzések</a:t>
            </a:r>
            <a:r>
              <a:rPr lang="hu-HU" sz="2400" dirty="0"/>
              <a:t>: együttműködés a célok megvalósításában, mint házvásárlás, nyugdíjcél elérése, képzés, befektetések, cég, </a:t>
            </a:r>
            <a:r>
              <a:rPr lang="hu-HU" sz="2400" dirty="0" smtClean="0"/>
              <a:t>ingóságok.</a:t>
            </a:r>
            <a:endParaRPr lang="hu-HU" sz="2400" dirty="0"/>
          </a:p>
          <a:p>
            <a:pPr marL="457200" indent="-457200" algn="just">
              <a:buAutoNum type="arabicPeriod"/>
            </a:pPr>
            <a:endParaRPr lang="hu-HU" sz="2400" dirty="0"/>
          </a:p>
          <a:p>
            <a:pPr marL="457200" indent="-457200" algn="just">
              <a:buAutoNum type="arabicPeriod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Költségvetés és tervezés</a:t>
            </a:r>
            <a:r>
              <a:rPr lang="hu-HU" sz="2400" dirty="0"/>
              <a:t>: </a:t>
            </a:r>
            <a:r>
              <a:rPr lang="hu-HU" sz="2400" dirty="0" smtClean="0"/>
              <a:t>a </a:t>
            </a:r>
            <a:r>
              <a:rPr lang="hu-HU" sz="2400" dirty="0"/>
              <a:t>költségvetés készítése és a pénzügyi tervezés segít nyomon követni a bevételeket és kiadásokat. Fontos, hogy mindenki tisztában legyen a család pénzügyi helyzetével, és szükség esetén módosításokat lehessen végrehajtani.</a:t>
            </a:r>
          </a:p>
          <a:p>
            <a:pPr marL="457200" indent="-457200" algn="just">
              <a:buAutoNum type="arabicPeriod"/>
            </a:pPr>
            <a:endParaRPr lang="hu-HU" sz="2400" dirty="0"/>
          </a:p>
          <a:p>
            <a:pPr marL="457200" indent="-457200" algn="just">
              <a:buAutoNum type="arabicPeriod"/>
            </a:pPr>
            <a:endParaRPr lang="hu-HU" sz="2400" dirty="0"/>
          </a:p>
          <a:p>
            <a:pPr marL="457200" indent="-457200" algn="just">
              <a:buAutoNum type="arabicPeriod"/>
            </a:pPr>
            <a:endParaRPr lang="hu-HU" sz="2400" dirty="0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B8E99C6D-2D19-4C5B-B731-EE65C8F5D538}"/>
              </a:ext>
            </a:extLst>
          </p:cNvPr>
          <p:cNvSpPr txBox="1">
            <a:spLocks/>
          </p:cNvSpPr>
          <p:nvPr/>
        </p:nvSpPr>
        <p:spPr>
          <a:xfrm rot="16200000">
            <a:off x="-2135981" y="4314032"/>
            <a:ext cx="4700587" cy="32385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u-HU" dirty="0">
                <a:solidFill>
                  <a:schemeClr val="bg1"/>
                </a:solidFill>
                <a:latin typeface="+mn-lt"/>
                <a:cs typeface="+mn-cs"/>
              </a:rPr>
              <a:t>RÉV SZENVEDÉLYBETEG-SEGÍTŐ AMBULANCIA</a:t>
            </a:r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8196" name="Kép 2" descr="erasmus2020flag">
            <a:extLst>
              <a:ext uri="{FF2B5EF4-FFF2-40B4-BE49-F238E27FC236}">
                <a16:creationId xmlns:a16="http://schemas.microsoft.com/office/drawing/2014/main" xmlns="" id="{0751D514-EAC0-4F63-A355-1BCFBFAD6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50800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Kép 3" descr="Logo_zold_fekete_transparent.png">
            <a:extLst>
              <a:ext uri="{FF2B5EF4-FFF2-40B4-BE49-F238E27FC236}">
                <a16:creationId xmlns:a16="http://schemas.microsoft.com/office/drawing/2014/main" xmlns="" id="{B2B9AF18-852E-4A36-BDB0-B4D31E942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Kép 7" descr="Antropos_transparent_logo.png">
            <a:extLst>
              <a:ext uri="{FF2B5EF4-FFF2-40B4-BE49-F238E27FC236}">
                <a16:creationId xmlns:a16="http://schemas.microsoft.com/office/drawing/2014/main" xmlns="" id="{09303B29-FACF-4F7B-A40B-A982FE726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1147" y="6214251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Kép 1" descr="Váltó logo 3">
            <a:extLst>
              <a:ext uri="{FF2B5EF4-FFF2-40B4-BE49-F238E27FC236}">
                <a16:creationId xmlns:a16="http://schemas.microsoft.com/office/drawing/2014/main" xmlns="" id="{9DD32C02-3A7A-4D50-9D31-1B33DFDD8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Kép 13" descr="amaka1trans.jpg">
            <a:extLst>
              <a:ext uri="{FF2B5EF4-FFF2-40B4-BE49-F238E27FC236}">
                <a16:creationId xmlns:a16="http://schemas.microsoft.com/office/drawing/2014/main" xmlns="" id="{354B002A-2BD7-4889-B4CF-706FB0F6F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7">
            <a:extLst>
              <a:ext uri="{FF2B5EF4-FFF2-40B4-BE49-F238E27FC236}">
                <a16:creationId xmlns:a16="http://schemas.microsoft.com/office/drawing/2014/main" xmlns="" id="{1905CF1B-616C-478E-A5C3-ACB3993D8B7D}"/>
              </a:ext>
            </a:extLst>
          </p:cNvPr>
          <p:cNvSpPr txBox="1">
            <a:spLocks/>
          </p:cNvSpPr>
          <p:nvPr/>
        </p:nvSpPr>
        <p:spPr bwMode="auto">
          <a:xfrm>
            <a:off x="1111250" y="590550"/>
            <a:ext cx="71945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Anyagi biztonság megteremtése </a:t>
            </a:r>
          </a:p>
          <a:p>
            <a:pPr marL="514350" indent="-514350"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a párkapcsolatban, családi életben</a:t>
            </a:r>
            <a:endParaRPr lang="en-US" sz="5400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xmlns="" id="{AD21A337-721E-4D65-9AFC-1219A22A2282}"/>
              </a:ext>
            </a:extLst>
          </p:cNvPr>
          <p:cNvSpPr txBox="1"/>
          <p:nvPr/>
        </p:nvSpPr>
        <p:spPr>
          <a:xfrm flipH="1">
            <a:off x="276225" y="1932009"/>
            <a:ext cx="873487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 startAt="4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Megtakarítások és vésztartalék</a:t>
            </a:r>
            <a:r>
              <a:rPr lang="hu-HU" sz="2400" dirty="0"/>
              <a:t>:</a:t>
            </a: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/>
              <a:t>a</a:t>
            </a:r>
            <a:r>
              <a:rPr lang="hu-HU" sz="2400" dirty="0" smtClean="0"/>
              <a:t>z </a:t>
            </a:r>
            <a:r>
              <a:rPr lang="hu-HU" sz="2400" dirty="0"/>
              <a:t>anyagi biztonság érdekében fontos, hogy a párkapcsolatban és családban megfelelően megtakarítsunk (nyugdíj, ingatlan bővítés, gyermekvállalás, unokák, váratlan költségek, betegség, haláleset).</a:t>
            </a:r>
          </a:p>
          <a:p>
            <a:pPr marL="457200" indent="-457200" algn="just">
              <a:buFont typeface="+mj-lt"/>
              <a:buAutoNum type="arabicPeriod" startAt="4"/>
            </a:pPr>
            <a:endParaRPr lang="hu-HU" sz="2400" dirty="0"/>
          </a:p>
          <a:p>
            <a:pPr marL="457200" indent="-457200" algn="just">
              <a:buFont typeface="+mj-lt"/>
              <a:buAutoNum type="arabicPeriod" startAt="4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Felelősség és partnerség</a:t>
            </a:r>
            <a:r>
              <a:rPr lang="hu-HU" sz="2400" dirty="0"/>
              <a:t>: </a:t>
            </a:r>
            <a:r>
              <a:rPr lang="hu-HU" sz="2400" dirty="0" smtClean="0"/>
              <a:t>mindkét </a:t>
            </a:r>
            <a:r>
              <a:rPr lang="hu-HU" sz="2400" dirty="0"/>
              <a:t>félnek viselnie kell a felelősséget a pénzügyekkel kapcsolatban. Fontos, hogy a döntéseket együtt hozzák meg, és egyenlően vállalják a pénzügyi teherbírást. Az egymás támogatása és a kölcsönös bizalom erősítése is elengedhetetlen.</a:t>
            </a:r>
          </a:p>
          <a:p>
            <a:pPr marL="457200" indent="-457200" algn="just">
              <a:buAutoNum type="arabicPeriod" startAt="4"/>
            </a:pPr>
            <a:endParaRPr lang="hu-HU" sz="2400" dirty="0"/>
          </a:p>
          <a:p>
            <a:pPr marL="457200" indent="-457200" algn="just">
              <a:buAutoNum type="arabicPeriod" startAt="4"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237067385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B8E99C6D-2D19-4C5B-B731-EE65C8F5D538}"/>
              </a:ext>
            </a:extLst>
          </p:cNvPr>
          <p:cNvSpPr txBox="1">
            <a:spLocks/>
          </p:cNvSpPr>
          <p:nvPr/>
        </p:nvSpPr>
        <p:spPr>
          <a:xfrm rot="16200000">
            <a:off x="-2135981" y="4314032"/>
            <a:ext cx="4700587" cy="32385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u-HU" dirty="0">
                <a:solidFill>
                  <a:schemeClr val="bg1"/>
                </a:solidFill>
                <a:latin typeface="+mn-lt"/>
                <a:cs typeface="+mn-cs"/>
              </a:rPr>
              <a:t>RÉV SZENVEDÉLYBETEG-SEGÍTŐ AMBULANCIA</a:t>
            </a:r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8196" name="Kép 2" descr="erasmus2020flag">
            <a:extLst>
              <a:ext uri="{FF2B5EF4-FFF2-40B4-BE49-F238E27FC236}">
                <a16:creationId xmlns:a16="http://schemas.microsoft.com/office/drawing/2014/main" xmlns="" id="{0751D514-EAC0-4F63-A355-1BCFBFAD6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50800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Kép 3" descr="Logo_zold_fekete_transparent.png">
            <a:extLst>
              <a:ext uri="{FF2B5EF4-FFF2-40B4-BE49-F238E27FC236}">
                <a16:creationId xmlns:a16="http://schemas.microsoft.com/office/drawing/2014/main" xmlns="" id="{B2B9AF18-852E-4A36-BDB0-B4D31E942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Kép 7" descr="Antropos_transparent_logo.png">
            <a:extLst>
              <a:ext uri="{FF2B5EF4-FFF2-40B4-BE49-F238E27FC236}">
                <a16:creationId xmlns:a16="http://schemas.microsoft.com/office/drawing/2014/main" xmlns="" id="{09303B29-FACF-4F7B-A40B-A982FE726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1147" y="6214251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Kép 1" descr="Váltó logo 3">
            <a:extLst>
              <a:ext uri="{FF2B5EF4-FFF2-40B4-BE49-F238E27FC236}">
                <a16:creationId xmlns:a16="http://schemas.microsoft.com/office/drawing/2014/main" xmlns="" id="{9DD32C02-3A7A-4D50-9D31-1B33DFDD8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Kép 13" descr="amaka1trans.jpg">
            <a:extLst>
              <a:ext uri="{FF2B5EF4-FFF2-40B4-BE49-F238E27FC236}">
                <a16:creationId xmlns:a16="http://schemas.microsoft.com/office/drawing/2014/main" xmlns="" id="{354B002A-2BD7-4889-B4CF-706FB0F6F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7">
            <a:extLst>
              <a:ext uri="{FF2B5EF4-FFF2-40B4-BE49-F238E27FC236}">
                <a16:creationId xmlns:a16="http://schemas.microsoft.com/office/drawing/2014/main" xmlns="" id="{1905CF1B-616C-478E-A5C3-ACB3993D8B7D}"/>
              </a:ext>
            </a:extLst>
          </p:cNvPr>
          <p:cNvSpPr txBox="1">
            <a:spLocks/>
          </p:cNvSpPr>
          <p:nvPr/>
        </p:nvSpPr>
        <p:spPr bwMode="auto">
          <a:xfrm>
            <a:off x="1111250" y="590550"/>
            <a:ext cx="71945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Anyagi biztonság megteremtése </a:t>
            </a:r>
          </a:p>
          <a:p>
            <a:pPr marL="514350" indent="-514350"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a párkapcsolatban, családi életben</a:t>
            </a:r>
            <a:endParaRPr lang="en-US" sz="5400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xmlns="" id="{AD21A337-721E-4D65-9AFC-1219A22A2282}"/>
              </a:ext>
            </a:extLst>
          </p:cNvPr>
          <p:cNvSpPr txBox="1"/>
          <p:nvPr/>
        </p:nvSpPr>
        <p:spPr>
          <a:xfrm flipH="1">
            <a:off x="276225" y="1932009"/>
            <a:ext cx="87348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Adósságkezelés: </a:t>
            </a:r>
            <a:r>
              <a:rPr lang="hu-HU" sz="2400" dirty="0"/>
              <a:t>A párkapcsolatban és családban érdemes megfelelően kezelni az adósságokat. A pénzügyi </a:t>
            </a:r>
            <a:r>
              <a:rPr lang="hu-HU" sz="2400" dirty="0" err="1"/>
              <a:t>terheket</a:t>
            </a:r>
            <a:r>
              <a:rPr lang="hu-HU" sz="2400" dirty="0"/>
              <a:t> megosztva, a meglévő adósságokat kezelve és a hitelképességet megőrizve lehetővé válik az anyagi biztonság elérése.</a:t>
            </a:r>
          </a:p>
          <a:p>
            <a:pPr marL="457200" indent="-457200">
              <a:buFont typeface="+mj-lt"/>
              <a:buAutoNum type="arabicPeriod" startAt="6"/>
            </a:pPr>
            <a:endParaRPr lang="hu-HU" sz="2400" dirty="0"/>
          </a:p>
          <a:p>
            <a:pPr marL="457200" indent="-457200">
              <a:buFont typeface="+mj-lt"/>
              <a:buAutoNum type="arabicPeriod" startAt="6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Biztosítások és védelem: </a:t>
            </a:r>
            <a:r>
              <a:rPr lang="hu-HU" sz="2400" dirty="0"/>
              <a:t>Fontos, hogy gondoskodjanak megfelelő biztosításokról, például egészségügyi, élet- és vagyonbiztosítások</a:t>
            </a:r>
          </a:p>
          <a:p>
            <a:pPr marL="457200" indent="-457200" algn="just">
              <a:buAutoNum type="arabicPeriod" startAt="6"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1014317281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B8E99C6D-2D19-4C5B-B731-EE65C8F5D538}"/>
              </a:ext>
            </a:extLst>
          </p:cNvPr>
          <p:cNvSpPr txBox="1">
            <a:spLocks/>
          </p:cNvSpPr>
          <p:nvPr/>
        </p:nvSpPr>
        <p:spPr>
          <a:xfrm rot="16200000">
            <a:off x="-2135981" y="4314032"/>
            <a:ext cx="4700587" cy="32385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u-HU" dirty="0">
                <a:solidFill>
                  <a:schemeClr val="bg1"/>
                </a:solidFill>
                <a:latin typeface="+mn-lt"/>
                <a:cs typeface="+mn-cs"/>
              </a:rPr>
              <a:t>RÉV SZENVEDÉLYBETEG-SEGÍTŐ AMBULANCIA</a:t>
            </a:r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8196" name="Kép 2" descr="erasmus2020flag">
            <a:extLst>
              <a:ext uri="{FF2B5EF4-FFF2-40B4-BE49-F238E27FC236}">
                <a16:creationId xmlns:a16="http://schemas.microsoft.com/office/drawing/2014/main" xmlns="" id="{0751D514-EAC0-4F63-A355-1BCFBFAD6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50800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Kép 3" descr="Logo_zold_fekete_transparent.png">
            <a:extLst>
              <a:ext uri="{FF2B5EF4-FFF2-40B4-BE49-F238E27FC236}">
                <a16:creationId xmlns:a16="http://schemas.microsoft.com/office/drawing/2014/main" xmlns="" id="{B2B9AF18-852E-4A36-BDB0-B4D31E942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Kép 7" descr="Antropos_transparent_logo.png">
            <a:extLst>
              <a:ext uri="{FF2B5EF4-FFF2-40B4-BE49-F238E27FC236}">
                <a16:creationId xmlns:a16="http://schemas.microsoft.com/office/drawing/2014/main" xmlns="" id="{09303B29-FACF-4F7B-A40B-A982FE726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1147" y="6214251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Kép 1" descr="Váltó logo 3">
            <a:extLst>
              <a:ext uri="{FF2B5EF4-FFF2-40B4-BE49-F238E27FC236}">
                <a16:creationId xmlns:a16="http://schemas.microsoft.com/office/drawing/2014/main" xmlns="" id="{9DD32C02-3A7A-4D50-9D31-1B33DFDD8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Kép 13" descr="amaka1trans.jpg">
            <a:extLst>
              <a:ext uri="{FF2B5EF4-FFF2-40B4-BE49-F238E27FC236}">
                <a16:creationId xmlns:a16="http://schemas.microsoft.com/office/drawing/2014/main" xmlns="" id="{354B002A-2BD7-4889-B4CF-706FB0F6F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7">
            <a:extLst>
              <a:ext uri="{FF2B5EF4-FFF2-40B4-BE49-F238E27FC236}">
                <a16:creationId xmlns:a16="http://schemas.microsoft.com/office/drawing/2014/main" xmlns="" id="{1905CF1B-616C-478E-A5C3-ACB3993D8B7D}"/>
              </a:ext>
            </a:extLst>
          </p:cNvPr>
          <p:cNvSpPr txBox="1">
            <a:spLocks/>
          </p:cNvSpPr>
          <p:nvPr/>
        </p:nvSpPr>
        <p:spPr bwMode="auto">
          <a:xfrm>
            <a:off x="1111250" y="590550"/>
            <a:ext cx="71945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Jövedelemszerzés kérdése a pár- és családterápiában</a:t>
            </a:r>
            <a:endParaRPr lang="en-US" sz="5400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xmlns="" id="{AD21A337-721E-4D65-9AFC-1219A22A2282}"/>
              </a:ext>
            </a:extLst>
          </p:cNvPr>
          <p:cNvSpPr txBox="1"/>
          <p:nvPr/>
        </p:nvSpPr>
        <p:spPr>
          <a:xfrm flipH="1">
            <a:off x="276225" y="1932009"/>
            <a:ext cx="873487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Egyéni értékek és célok: </a:t>
            </a:r>
            <a:r>
              <a:rPr lang="hu-HU" sz="2400" dirty="0"/>
              <a:t>m</a:t>
            </a:r>
            <a:r>
              <a:rPr lang="hu-HU" sz="2400" dirty="0" smtClean="0"/>
              <a:t>inden </a:t>
            </a:r>
            <a:r>
              <a:rPr lang="hu-HU" sz="2400" dirty="0"/>
              <a:t>partnernek más lehet az elképzelése és célja a jövedelemszerzéssel kapcsolatban. Segítünk a pároknak felfedezni és megérteni egymás egyéni értékeit, vágyaikat és elvárásaikat.</a:t>
            </a:r>
          </a:p>
          <a:p>
            <a:pPr marL="457200" indent="-457200" algn="just">
              <a:buAutoNum type="arabicPeriod"/>
            </a:pPr>
            <a:endParaRPr lang="hu-HU" sz="2400" dirty="0"/>
          </a:p>
          <a:p>
            <a:pPr marL="457200" indent="-457200" algn="just">
              <a:buAutoNum type="arabicPeriod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Szerepek és felelősségek: </a:t>
            </a:r>
            <a:r>
              <a:rPr lang="hu-HU" sz="2400" dirty="0"/>
              <a:t>a</a:t>
            </a:r>
            <a:r>
              <a:rPr lang="hu-HU" sz="2400" dirty="0" smtClean="0"/>
              <a:t> </a:t>
            </a:r>
            <a:r>
              <a:rPr lang="hu-HU" sz="2400" dirty="0"/>
              <a:t>pénzügyekkel kapcsolatos szerepek és felelősségek különbözőek. Fontos megérteni és egyensúlyban tartani a jövedelemszerzéshez és a pénzkezeléshez kapcsolódó feladatokat és elvárásokat. A terapeuta segíthet a pároknak megvizsgálni ezeket a szerepeket és megtalálni az egyensúlyt közöttük.</a:t>
            </a:r>
          </a:p>
        </p:txBody>
      </p:sp>
    </p:spTree>
    <p:extLst>
      <p:ext uri="{BB962C8B-B14F-4D97-AF65-F5344CB8AC3E}">
        <p14:creationId xmlns:p14="http://schemas.microsoft.com/office/powerpoint/2010/main" xmlns="" val="3603119528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B8E99C6D-2D19-4C5B-B731-EE65C8F5D538}"/>
              </a:ext>
            </a:extLst>
          </p:cNvPr>
          <p:cNvSpPr txBox="1">
            <a:spLocks/>
          </p:cNvSpPr>
          <p:nvPr/>
        </p:nvSpPr>
        <p:spPr>
          <a:xfrm rot="16200000">
            <a:off x="-2135981" y="4314032"/>
            <a:ext cx="4700587" cy="32385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u-HU" dirty="0">
                <a:solidFill>
                  <a:schemeClr val="bg1"/>
                </a:solidFill>
                <a:latin typeface="+mn-lt"/>
                <a:cs typeface="+mn-cs"/>
              </a:rPr>
              <a:t>RÉV SZENVEDÉLYBETEG-SEGÍTŐ AMBULANCIA</a:t>
            </a:r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8196" name="Kép 2" descr="erasmus2020flag">
            <a:extLst>
              <a:ext uri="{FF2B5EF4-FFF2-40B4-BE49-F238E27FC236}">
                <a16:creationId xmlns:a16="http://schemas.microsoft.com/office/drawing/2014/main" xmlns="" id="{0751D514-EAC0-4F63-A355-1BCFBFAD6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50800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Kép 3" descr="Logo_zold_fekete_transparent.png">
            <a:extLst>
              <a:ext uri="{FF2B5EF4-FFF2-40B4-BE49-F238E27FC236}">
                <a16:creationId xmlns:a16="http://schemas.microsoft.com/office/drawing/2014/main" xmlns="" id="{B2B9AF18-852E-4A36-BDB0-B4D31E942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Kép 7" descr="Antropos_transparent_logo.png">
            <a:extLst>
              <a:ext uri="{FF2B5EF4-FFF2-40B4-BE49-F238E27FC236}">
                <a16:creationId xmlns:a16="http://schemas.microsoft.com/office/drawing/2014/main" xmlns="" id="{09303B29-FACF-4F7B-A40B-A982FE726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1147" y="6214251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Kép 1" descr="Váltó logo 3">
            <a:extLst>
              <a:ext uri="{FF2B5EF4-FFF2-40B4-BE49-F238E27FC236}">
                <a16:creationId xmlns:a16="http://schemas.microsoft.com/office/drawing/2014/main" xmlns="" id="{9DD32C02-3A7A-4D50-9D31-1B33DFDD8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Kép 13" descr="amaka1trans.jpg">
            <a:extLst>
              <a:ext uri="{FF2B5EF4-FFF2-40B4-BE49-F238E27FC236}">
                <a16:creationId xmlns:a16="http://schemas.microsoft.com/office/drawing/2014/main" xmlns="" id="{354B002A-2BD7-4889-B4CF-706FB0F6F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7">
            <a:extLst>
              <a:ext uri="{FF2B5EF4-FFF2-40B4-BE49-F238E27FC236}">
                <a16:creationId xmlns:a16="http://schemas.microsoft.com/office/drawing/2014/main" xmlns="" id="{1905CF1B-616C-478E-A5C3-ACB3993D8B7D}"/>
              </a:ext>
            </a:extLst>
          </p:cNvPr>
          <p:cNvSpPr txBox="1">
            <a:spLocks/>
          </p:cNvSpPr>
          <p:nvPr/>
        </p:nvSpPr>
        <p:spPr bwMode="auto">
          <a:xfrm>
            <a:off x="1111250" y="590550"/>
            <a:ext cx="71945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Jövedelemszerzés kérdése a pár- és családterápiában</a:t>
            </a:r>
            <a:endParaRPr lang="en-US" sz="5400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xmlns="" id="{AD21A337-721E-4D65-9AFC-1219A22A2282}"/>
              </a:ext>
            </a:extLst>
          </p:cNvPr>
          <p:cNvSpPr txBox="1"/>
          <p:nvPr/>
        </p:nvSpPr>
        <p:spPr>
          <a:xfrm flipH="1">
            <a:off x="276225" y="1932009"/>
            <a:ext cx="87348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 startAt="3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Pénzügyi tervezés és célok: </a:t>
            </a:r>
            <a:r>
              <a:rPr lang="hu-HU" sz="2400" dirty="0"/>
              <a:t>a</a:t>
            </a:r>
            <a:r>
              <a:rPr lang="hu-HU" sz="2400" dirty="0" smtClean="0"/>
              <a:t> </a:t>
            </a:r>
            <a:r>
              <a:rPr lang="hu-HU" sz="2400" dirty="0"/>
              <a:t>terapeuta segíthet a pároknak pénzügyi tervek készítésében és közös célok meghatározásában. </a:t>
            </a:r>
          </a:p>
          <a:p>
            <a:pPr marL="457200" indent="-457200" algn="just">
              <a:buFont typeface="+mj-lt"/>
              <a:buAutoNum type="arabicPeriod" startAt="3"/>
            </a:pPr>
            <a:endParaRPr lang="hu-HU" sz="2400" dirty="0"/>
          </a:p>
          <a:p>
            <a:pPr marL="457200" indent="-457200" algn="just">
              <a:buFont typeface="+mj-lt"/>
              <a:buAutoNum type="arabicPeriod" startAt="3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Konfliktuskezelés: </a:t>
            </a:r>
            <a:r>
              <a:rPr lang="hu-HU" sz="2400" dirty="0"/>
              <a:t>p</a:t>
            </a:r>
            <a:r>
              <a:rPr lang="hu-HU" sz="2400" dirty="0" smtClean="0"/>
              <a:t>énzügyek </a:t>
            </a:r>
            <a:r>
              <a:rPr lang="hu-HU" sz="2400" dirty="0"/>
              <a:t>– konfliktusforrás? A terapeuta segíthet a konstruktív konfliktuskezelés és a kompromisszumok megtalálásában, hogy az anyagi kérdések ne okozzanak tartós feszültséget a kapcsolatban.</a:t>
            </a:r>
          </a:p>
          <a:p>
            <a:pPr marL="457200" indent="-457200" algn="just">
              <a:buFont typeface="+mj-lt"/>
              <a:buAutoNum type="arabicPeriod" startAt="3"/>
            </a:pPr>
            <a:endParaRPr lang="hu-HU" sz="2400" dirty="0"/>
          </a:p>
          <a:p>
            <a:pPr marL="457200" indent="-457200" algn="just">
              <a:buFont typeface="+mj-lt"/>
              <a:buAutoNum type="arabicPeriod" startAt="3"/>
            </a:pPr>
            <a:r>
              <a:rPr lang="hu-H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Önértékelés és stresszkezelés</a:t>
            </a:r>
            <a:r>
              <a:rPr lang="hu-HU" sz="2400" dirty="0"/>
              <a:t>: </a:t>
            </a:r>
            <a:r>
              <a:rPr lang="hu-HU" sz="2400" dirty="0" smtClean="0"/>
              <a:t>a </a:t>
            </a:r>
            <a:r>
              <a:rPr lang="hu-HU" sz="2400" dirty="0"/>
              <a:t>jövedelemszerzés vagy a munkahelyi stressz hatással lehet az önértékelésre és a pszichés egyészségre. 	</a:t>
            </a:r>
          </a:p>
        </p:txBody>
      </p:sp>
    </p:spTree>
    <p:extLst>
      <p:ext uri="{BB962C8B-B14F-4D97-AF65-F5344CB8AC3E}">
        <p14:creationId xmlns:p14="http://schemas.microsoft.com/office/powerpoint/2010/main" xmlns="" val="797129519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B8E99C6D-2D19-4C5B-B731-EE65C8F5D538}"/>
              </a:ext>
            </a:extLst>
          </p:cNvPr>
          <p:cNvSpPr txBox="1">
            <a:spLocks/>
          </p:cNvSpPr>
          <p:nvPr/>
        </p:nvSpPr>
        <p:spPr>
          <a:xfrm rot="16200000">
            <a:off x="-2135981" y="4314032"/>
            <a:ext cx="4700587" cy="32385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u-HU" dirty="0">
                <a:solidFill>
                  <a:schemeClr val="bg1"/>
                </a:solidFill>
                <a:latin typeface="+mn-lt"/>
                <a:cs typeface="+mn-cs"/>
              </a:rPr>
              <a:t>RÉV SZENVEDÉLYBETEG-SEGÍTŐ AMBULANCIA</a:t>
            </a:r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8196" name="Kép 2" descr="erasmus2020flag">
            <a:extLst>
              <a:ext uri="{FF2B5EF4-FFF2-40B4-BE49-F238E27FC236}">
                <a16:creationId xmlns:a16="http://schemas.microsoft.com/office/drawing/2014/main" xmlns="" id="{0751D514-EAC0-4F63-A355-1BCFBFAD6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50800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Kép 3" descr="Logo_zold_fekete_transparent.png">
            <a:extLst>
              <a:ext uri="{FF2B5EF4-FFF2-40B4-BE49-F238E27FC236}">
                <a16:creationId xmlns:a16="http://schemas.microsoft.com/office/drawing/2014/main" xmlns="" id="{B2B9AF18-852E-4A36-BDB0-B4D31E942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Kép 7" descr="Antropos_transparent_logo.png">
            <a:extLst>
              <a:ext uri="{FF2B5EF4-FFF2-40B4-BE49-F238E27FC236}">
                <a16:creationId xmlns:a16="http://schemas.microsoft.com/office/drawing/2014/main" xmlns="" id="{09303B29-FACF-4F7B-A40B-A982FE726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1147" y="6214251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Kép 1" descr="Váltó logo 3">
            <a:extLst>
              <a:ext uri="{FF2B5EF4-FFF2-40B4-BE49-F238E27FC236}">
                <a16:creationId xmlns:a16="http://schemas.microsoft.com/office/drawing/2014/main" xmlns="" id="{9DD32C02-3A7A-4D50-9D31-1B33DFDD8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Kép 13" descr="amaka1trans.jpg">
            <a:extLst>
              <a:ext uri="{FF2B5EF4-FFF2-40B4-BE49-F238E27FC236}">
                <a16:creationId xmlns:a16="http://schemas.microsoft.com/office/drawing/2014/main" xmlns="" id="{354B002A-2BD7-4889-B4CF-706FB0F6F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7">
            <a:extLst>
              <a:ext uri="{FF2B5EF4-FFF2-40B4-BE49-F238E27FC236}">
                <a16:creationId xmlns:a16="http://schemas.microsoft.com/office/drawing/2014/main" xmlns="" id="{1905CF1B-616C-478E-A5C3-ACB3993D8B7D}"/>
              </a:ext>
            </a:extLst>
          </p:cNvPr>
          <p:cNvSpPr txBox="1">
            <a:spLocks/>
          </p:cNvSpPr>
          <p:nvPr/>
        </p:nvSpPr>
        <p:spPr bwMode="auto">
          <a:xfrm>
            <a:off x="1111250" y="590550"/>
            <a:ext cx="71945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Munkaerőpiaci </a:t>
            </a:r>
            <a:r>
              <a:rPr lang="hu-H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reintegráció</a:t>
            </a:r>
            <a:endParaRPr lang="en-US" sz="5400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xmlns="" id="{AD21A337-721E-4D65-9AFC-1219A22A2282}"/>
              </a:ext>
            </a:extLst>
          </p:cNvPr>
          <p:cNvSpPr txBox="1"/>
          <p:nvPr/>
        </p:nvSpPr>
        <p:spPr>
          <a:xfrm flipH="1">
            <a:off x="276225" y="1932009"/>
            <a:ext cx="87348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hu-H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Szakember támogatása </a:t>
            </a:r>
            <a:r>
              <a:rPr lang="hu-HU" sz="2400" dirty="0"/>
              <a:t>(tanácsadás, terápiás beszélgetések, rendszeres)</a:t>
            </a:r>
          </a:p>
          <a:p>
            <a:pPr marL="457200" indent="-457200" algn="just">
              <a:buFont typeface="+mj-lt"/>
              <a:buAutoNum type="arabicPeriod"/>
            </a:pPr>
            <a:endParaRPr lang="hu-H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hu-H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Átfogó terápia </a:t>
            </a:r>
            <a:r>
              <a:rPr lang="hu-HU" sz="2400" dirty="0"/>
              <a:t>(</a:t>
            </a:r>
            <a:r>
              <a:rPr lang="hu-HU" sz="2400" dirty="0" err="1"/>
              <a:t>mentál</a:t>
            </a:r>
            <a:r>
              <a:rPr lang="hu-HU" sz="2400" dirty="0"/>
              <a:t>-egészségügyi problémák, szociális nehézségek, </a:t>
            </a:r>
            <a:r>
              <a:rPr lang="hu-HU" sz="2400" dirty="0" err="1"/>
              <a:t>farmakoterápia</a:t>
            </a:r>
            <a:r>
              <a:rPr lang="hu-HU" sz="2400" dirty="0"/>
              <a:t> beállítása, stabilizáció-</a:t>
            </a:r>
            <a:r>
              <a:rPr lang="hu-HU" sz="2400" dirty="0" err="1"/>
              <a:t>reintegráció</a:t>
            </a:r>
            <a:r>
              <a:rPr lang="hu-HU" sz="2400" dirty="0"/>
              <a:t>)</a:t>
            </a:r>
          </a:p>
          <a:p>
            <a:pPr marL="457200" indent="-457200" algn="just">
              <a:buFont typeface="+mj-lt"/>
              <a:buAutoNum type="arabicPeriod"/>
            </a:pPr>
            <a:endParaRPr lang="hu-HU" sz="2400" dirty="0"/>
          </a:p>
          <a:p>
            <a:pPr marL="457200" indent="-457200" algn="just">
              <a:buFont typeface="+mj-lt"/>
              <a:buAutoNum type="arabicPeriod"/>
            </a:pPr>
            <a:r>
              <a:rPr lang="hu-H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Önsegítő csoportok, támogató közösségek </a:t>
            </a:r>
            <a:r>
              <a:rPr lang="hu-HU" sz="2400" dirty="0"/>
              <a:t>(képességek, készségek fejlesztése)</a:t>
            </a:r>
          </a:p>
        </p:txBody>
      </p:sp>
    </p:spTree>
    <p:extLst>
      <p:ext uri="{BB962C8B-B14F-4D97-AF65-F5344CB8AC3E}">
        <p14:creationId xmlns:p14="http://schemas.microsoft.com/office/powerpoint/2010/main" xmlns="" val="4050994459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B8E99C6D-2D19-4C5B-B731-EE65C8F5D538}"/>
              </a:ext>
            </a:extLst>
          </p:cNvPr>
          <p:cNvSpPr txBox="1">
            <a:spLocks/>
          </p:cNvSpPr>
          <p:nvPr/>
        </p:nvSpPr>
        <p:spPr>
          <a:xfrm rot="16200000">
            <a:off x="-2135981" y="4314032"/>
            <a:ext cx="4700587" cy="32385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u-HU" dirty="0">
                <a:solidFill>
                  <a:schemeClr val="bg1"/>
                </a:solidFill>
                <a:latin typeface="+mn-lt"/>
                <a:cs typeface="+mn-cs"/>
              </a:rPr>
              <a:t>RÉV SZENVEDÉLYBETEG-SEGÍTŐ AMBULANCIA</a:t>
            </a:r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8196" name="Kép 2" descr="erasmus2020flag">
            <a:extLst>
              <a:ext uri="{FF2B5EF4-FFF2-40B4-BE49-F238E27FC236}">
                <a16:creationId xmlns:a16="http://schemas.microsoft.com/office/drawing/2014/main" xmlns="" id="{0751D514-EAC0-4F63-A355-1BCFBFAD6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75" y="50800"/>
            <a:ext cx="18859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Kép 3" descr="Logo_zold_fekete_transparent.png">
            <a:extLst>
              <a:ext uri="{FF2B5EF4-FFF2-40B4-BE49-F238E27FC236}">
                <a16:creationId xmlns:a16="http://schemas.microsoft.com/office/drawing/2014/main" xmlns="" id="{B2B9AF18-852E-4A36-BDB0-B4D31E942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58750"/>
            <a:ext cx="6238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Kép 7" descr="Antropos_transparent_logo.png">
            <a:extLst>
              <a:ext uri="{FF2B5EF4-FFF2-40B4-BE49-F238E27FC236}">
                <a16:creationId xmlns:a16="http://schemas.microsoft.com/office/drawing/2014/main" xmlns="" id="{09303B29-FACF-4F7B-A40B-A982FE726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1147" y="6214251"/>
            <a:ext cx="7334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Kép 1" descr="Váltó logo 3">
            <a:extLst>
              <a:ext uri="{FF2B5EF4-FFF2-40B4-BE49-F238E27FC236}">
                <a16:creationId xmlns:a16="http://schemas.microsoft.com/office/drawing/2014/main" xmlns="" id="{9DD32C02-3A7A-4D50-9D31-1B33DFDD8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6056313"/>
            <a:ext cx="4746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Kép 13" descr="amaka1trans.jpg">
            <a:extLst>
              <a:ext uri="{FF2B5EF4-FFF2-40B4-BE49-F238E27FC236}">
                <a16:creationId xmlns:a16="http://schemas.microsoft.com/office/drawing/2014/main" xmlns="" id="{354B002A-2BD7-4889-B4CF-706FB0F6F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6625"/>
            <a:ext cx="866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7">
            <a:extLst>
              <a:ext uri="{FF2B5EF4-FFF2-40B4-BE49-F238E27FC236}">
                <a16:creationId xmlns:a16="http://schemas.microsoft.com/office/drawing/2014/main" xmlns="" id="{1905CF1B-616C-478E-A5C3-ACB3993D8B7D}"/>
              </a:ext>
            </a:extLst>
          </p:cNvPr>
          <p:cNvSpPr txBox="1">
            <a:spLocks/>
          </p:cNvSpPr>
          <p:nvPr/>
        </p:nvSpPr>
        <p:spPr bwMode="auto">
          <a:xfrm>
            <a:off x="1111250" y="590550"/>
            <a:ext cx="71945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defRPr/>
            </a:pPr>
            <a:r>
              <a:rPr lang="hu-H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Munkaerőpiaci </a:t>
            </a:r>
            <a:r>
              <a:rPr lang="hu-H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reintegráció</a:t>
            </a:r>
            <a:endParaRPr lang="en-US" sz="5400" dirty="0">
              <a:solidFill>
                <a:srgbClr val="FF0000"/>
              </a:solidFill>
              <a:latin typeface="+mn-lt"/>
              <a:ea typeface="+mj-ea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xmlns="" id="{AD21A337-721E-4D65-9AFC-1219A22A2282}"/>
              </a:ext>
            </a:extLst>
          </p:cNvPr>
          <p:cNvSpPr txBox="1"/>
          <p:nvPr/>
        </p:nvSpPr>
        <p:spPr>
          <a:xfrm flipH="1">
            <a:off x="276225" y="1932009"/>
            <a:ext cx="87348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 startAt="4"/>
            </a:pPr>
            <a:r>
              <a:rPr lang="hu-H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Felkészülés a munkaerőpiacra </a:t>
            </a:r>
            <a:r>
              <a:rPr lang="hu-HU" sz="2400" dirty="0"/>
              <a:t>(továbbképzés, CV, interjútechnikák)</a:t>
            </a:r>
          </a:p>
          <a:p>
            <a:pPr marL="457200" indent="-457200" algn="just">
              <a:buFont typeface="+mj-lt"/>
              <a:buAutoNum type="arabicPeriod" startAt="4"/>
            </a:pPr>
            <a:endParaRPr lang="hu-H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+mj-lt"/>
              <a:buAutoNum type="arabicPeriod" startAt="4"/>
            </a:pPr>
            <a:r>
              <a:rPr lang="hu-H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Munkahelyi támogatás </a:t>
            </a:r>
            <a:r>
              <a:rPr lang="hu-HU" sz="2400" dirty="0"/>
              <a:t>(munkaadók és munkatársak megfelelő hozzáállása, kivételes szabadság, beilleszkedést segítő programok)</a:t>
            </a:r>
          </a:p>
          <a:p>
            <a:pPr marL="457200" indent="-457200" algn="just">
              <a:buFont typeface="+mj-lt"/>
              <a:buAutoNum type="arabicPeriod" startAt="4"/>
            </a:pPr>
            <a:endParaRPr lang="hu-H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+mj-lt"/>
              <a:buAutoNum type="arabicPeriod" startAt="4"/>
            </a:pPr>
            <a:r>
              <a:rPr lang="hu-H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Alternatív programok, lehetőségek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899126656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11543</TotalTime>
  <Words>689</Words>
  <Application>Microsoft Office PowerPoint</Application>
  <PresentationFormat>Diavetítés a képernyőre (4:3 oldalarány)</PresentationFormat>
  <Paragraphs>96</Paragraphs>
  <Slides>12</Slides>
  <Notes>12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Office Theme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</vt:vector>
  </TitlesOfParts>
  <Company>Caritas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Molnar Judit</dc:creator>
  <cp:lastModifiedBy>Mercedes</cp:lastModifiedBy>
  <cp:revision>311</cp:revision>
  <cp:lastPrinted>2022-11-22T08:10:26Z</cp:lastPrinted>
  <dcterms:created xsi:type="dcterms:W3CDTF">2009-09-28T09:58:54Z</dcterms:created>
  <dcterms:modified xsi:type="dcterms:W3CDTF">2023-06-26T06:24:52Z</dcterms:modified>
</cp:coreProperties>
</file>